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317" r:id="rId2"/>
    <p:sldId id="368" r:id="rId3"/>
    <p:sldId id="349" r:id="rId4"/>
    <p:sldId id="390" r:id="rId5"/>
    <p:sldId id="431" r:id="rId6"/>
    <p:sldId id="357" r:id="rId7"/>
    <p:sldId id="444" r:id="rId8"/>
    <p:sldId id="443" r:id="rId9"/>
    <p:sldId id="445" r:id="rId10"/>
  </p:sldIdLst>
  <p:sldSz cx="12192000" cy="6858000"/>
  <p:notesSz cx="6797675" cy="9872663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3078C0"/>
    <a:srgbClr val="CCFFFF"/>
    <a:srgbClr val="9933FF"/>
    <a:srgbClr val="0000CC"/>
    <a:srgbClr val="CCFF99"/>
    <a:srgbClr val="800000"/>
    <a:srgbClr val="0000FF"/>
    <a:srgbClr val="FFFF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ile con tema 1 - Color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Stile scuro 2 - Colore 1/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84E427A-3D55-4303-BF80-6455036E1DE7}" styleName="Stile con tema 1 - Color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48" autoAdjust="0"/>
    <p:restoredTop sz="94697" autoAdjust="0"/>
  </p:normalViewPr>
  <p:slideViewPr>
    <p:cSldViewPr>
      <p:cViewPr varScale="1">
        <p:scale>
          <a:sx n="151" d="100"/>
          <a:sy n="151" d="100"/>
        </p:scale>
        <p:origin x="100" y="36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it-IT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6363" y="739775"/>
            <a:ext cx="6584950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9515"/>
            <a:ext cx="5438140" cy="444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316"/>
            <a:ext cx="2945659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7316"/>
            <a:ext cx="2945659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0A29AAF-D8BC-47CA-9D94-CE760DCA7EB3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2646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553266-C0D3-4A5F-86D1-970E40D841D9}" type="slidenum">
              <a:rPr lang="it-IT"/>
              <a:pPr/>
              <a:t>1</a:t>
            </a:fld>
            <a:endParaRPr lang="it-IT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39775"/>
            <a:ext cx="6584950" cy="3703638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29AAF-D8BC-47CA-9D94-CE760DCA7EB3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3753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Team Qualità Sapienza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L'Assicurazione Qualità Sapienza alla prova dell'Accreditamento - 25/09/2018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1267017" y="6597650"/>
            <a:ext cx="6858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E355C1E-86DD-4C58-B75F-5D0693DA8151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696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5184576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1134" y="6566396"/>
            <a:ext cx="2069675" cy="288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Team Qualità Sapienza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857477" y="6566396"/>
            <a:ext cx="7679267" cy="288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L'Assicurazione Qualità Sapienza alla prova dell'Accreditamento - 25/09/2018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1267017" y="6560244"/>
            <a:ext cx="6858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CB950F1-8EF7-4700-AF84-40EA8956EB7D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Team Qualità Sapienza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L'Assicurazione Qualità Sapienza alla prova dell'Accreditamento - 25/09/2018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1267017" y="6597650"/>
            <a:ext cx="6858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9C5BE4F-2F2C-4538-8705-4F11E53BE23D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Team Qualità Sapienza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L'Assicurazione Qualità Sapienza alla prova dell'Accreditamento - 25/09/2018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1267017" y="6597650"/>
            <a:ext cx="6858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C8F1A43-AFB1-49E4-B41E-D5622B08CCDB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Team Qualità Sapienza</a:t>
            </a: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L'Assicurazione Qualità Sapienza alla prova dell'Accreditamento - 25/09/2018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11267017" y="6597650"/>
            <a:ext cx="6858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4F01648-96F9-4D4C-BA9F-104B0235752E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Team Qualità Sapienza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L'Assicurazione Qualità Sapienza alla prova dell'Accreditamento - 25/09/2018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11267017" y="6597650"/>
            <a:ext cx="6858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158020D-41E3-443C-864A-3E3451C1CA47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Team Qualità Sapienza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L'Assicurazione Qualità Sapienza alla prova dell'Accreditamento - 25/09/2018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11267017" y="6597650"/>
            <a:ext cx="6858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6CC9158-B94A-4422-B79E-6153D6C009D0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609600" y="274641"/>
            <a:ext cx="10972800" cy="5851525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334434" y="6597650"/>
            <a:ext cx="1536700" cy="26035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Team Qualità Sapienza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256368" y="6597650"/>
            <a:ext cx="7679267" cy="26035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L'Assicurazione Qualità Sapienza alla prova dell'Accreditamento - 25/09/2018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11267017" y="6597650"/>
            <a:ext cx="6858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4215986-CAAA-4C28-B20F-32C4511EBCE9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2"/>
          <p:cNvGrpSpPr>
            <a:grpSpLocks/>
          </p:cNvGrpSpPr>
          <p:nvPr userDrawn="1"/>
        </p:nvGrpSpPr>
        <p:grpSpPr bwMode="auto">
          <a:xfrm>
            <a:off x="2207" y="6228491"/>
            <a:ext cx="12192000" cy="656895"/>
            <a:chOff x="0" y="3812"/>
            <a:chExt cx="5760" cy="508"/>
          </a:xfrm>
        </p:grpSpPr>
        <p:sp>
          <p:nvSpPr>
            <p:cNvPr id="14" name="Rectangle 3"/>
            <p:cNvSpPr>
              <a:spLocks noChangeArrowheads="1"/>
            </p:cNvSpPr>
            <p:nvPr userDrawn="1"/>
          </p:nvSpPr>
          <p:spPr bwMode="auto">
            <a:xfrm>
              <a:off x="0" y="3984"/>
              <a:ext cx="5760" cy="336"/>
            </a:xfrm>
            <a:prstGeom prst="rect">
              <a:avLst/>
            </a:prstGeom>
            <a:solidFill>
              <a:srgbClr val="8224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Rectangle 4"/>
            <p:cNvSpPr>
              <a:spLocks noChangeArrowheads="1"/>
            </p:cNvSpPr>
            <p:nvPr userDrawn="1"/>
          </p:nvSpPr>
          <p:spPr bwMode="auto">
            <a:xfrm>
              <a:off x="768" y="3812"/>
              <a:ext cx="4992" cy="480"/>
            </a:xfrm>
            <a:prstGeom prst="rect">
              <a:avLst/>
            </a:prstGeom>
            <a:solidFill>
              <a:srgbClr val="8224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68760"/>
            <a:ext cx="1097280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239186" y="6597650"/>
            <a:ext cx="175683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it-IT" sz="2000">
              <a:solidFill>
                <a:schemeClr val="bg1"/>
              </a:solidFill>
            </a:endParaRPr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2283886" y="6597650"/>
            <a:ext cx="940858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it-IT" sz="2000">
              <a:solidFill>
                <a:schemeClr val="bg1"/>
              </a:solidFill>
            </a:endParaRP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34" y="6596545"/>
            <a:ext cx="2422458" cy="29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it-IT" dirty="0"/>
              <a:t>Massimo Tronci - Team Qualità Sapienza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7477" y="6596545"/>
            <a:ext cx="7679267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it-IT" dirty="0"/>
              <a:t>L'Assicurazione Qualità Sapienza alla prova dell'Accreditamento - 25/09/2018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4"/>
          </p:nvPr>
        </p:nvSpPr>
        <p:spPr>
          <a:xfrm>
            <a:off x="11438930" y="6596545"/>
            <a:ext cx="749285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83F55869-1FDD-41A3-AE12-F22A6F1EE67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8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 Black" panose="020B0A04020102020204" pitchFamily="34" charset="0"/>
          <a:ea typeface="+mj-ea"/>
          <a:cs typeface="Calibri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charset="0"/>
        </a:defRPr>
      </a:lvl9pPr>
    </p:titleStyle>
    <p:bodyStyle>
      <a:lvl1pPr marL="342891" indent="-342891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8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libri" pitchFamily="34" charset="0"/>
          <a:ea typeface="+mn-ea"/>
          <a:cs typeface="Calibri" pitchFamily="34" charset="0"/>
        </a:defRPr>
      </a:lvl1pPr>
      <a:lvl2pPr marL="742932" indent="-285744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rgbClr val="8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libri" pitchFamily="34" charset="0"/>
          <a:cs typeface="Calibri" pitchFamily="34" charset="0"/>
        </a:defRPr>
      </a:lvl2pPr>
      <a:lvl3pPr marL="1142971" indent="-228594" algn="l" rtl="0" fontAlgn="base">
        <a:spcBef>
          <a:spcPct val="20000"/>
        </a:spcBef>
        <a:spcAft>
          <a:spcPct val="0"/>
        </a:spcAft>
        <a:buChar char="•"/>
        <a:defRPr sz="1800" b="1">
          <a:solidFill>
            <a:srgbClr val="8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libri" pitchFamily="34" charset="0"/>
          <a:cs typeface="Calibri" pitchFamily="34" charset="0"/>
        </a:defRPr>
      </a:lvl3pPr>
      <a:lvl4pPr marL="1600160" indent="-228594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8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libri" pitchFamily="34" charset="0"/>
          <a:cs typeface="Calibri" pitchFamily="34" charset="0"/>
        </a:defRPr>
      </a:lvl4pPr>
      <a:lvl5pPr marL="2057349" indent="-228594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8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libri" pitchFamily="34" charset="0"/>
          <a:cs typeface="Calibri" pitchFamily="34" charset="0"/>
        </a:defRPr>
      </a:lvl5pPr>
      <a:lvl6pPr marL="2514537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6pPr>
      <a:lvl7pPr marL="2971726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7pPr>
      <a:lvl8pPr marL="3428914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8pPr>
      <a:lvl9pPr marL="3886103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it-IT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1"/>
          <p:cNvSpPr>
            <a:spLocks noChangeArrowheads="1"/>
          </p:cNvSpPr>
          <p:nvPr/>
        </p:nvSpPr>
        <p:spPr bwMode="auto">
          <a:xfrm>
            <a:off x="-1588" y="-3175"/>
            <a:ext cx="12193588" cy="3429000"/>
          </a:xfrm>
          <a:prstGeom prst="rect">
            <a:avLst/>
          </a:prstGeom>
          <a:solidFill>
            <a:srgbClr val="00677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609977" y="4581528"/>
            <a:ext cx="7058025" cy="581025"/>
          </a:xfrm>
        </p:spPr>
        <p:txBody>
          <a:bodyPr/>
          <a:lstStyle/>
          <a:p>
            <a:pPr eaLnBrk="1" hangingPunct="1"/>
            <a:br>
              <a:rPr lang="it-IT" sz="2000">
                <a:solidFill>
                  <a:schemeClr val="bg1"/>
                </a:solidFill>
              </a:rPr>
            </a:br>
            <a:br>
              <a:rPr lang="it-IT" sz="2000">
                <a:solidFill>
                  <a:schemeClr val="bg1"/>
                </a:solidFill>
              </a:rPr>
            </a:br>
            <a:br>
              <a:rPr lang="it-IT" sz="2000">
                <a:solidFill>
                  <a:schemeClr val="bg1"/>
                </a:solidFill>
              </a:rPr>
            </a:br>
            <a:r>
              <a:rPr lang="it-IT" sz="2000">
                <a:solidFill>
                  <a:schemeClr val="bg1"/>
                </a:solidFill>
              </a:rPr>
              <a:t>Incontro Nuclei di valutazione di facoltà</a:t>
            </a:r>
            <a:br>
              <a:rPr lang="it-IT" sz="2000">
                <a:solidFill>
                  <a:schemeClr val="bg1"/>
                </a:solidFill>
              </a:rPr>
            </a:br>
            <a:r>
              <a:rPr lang="it-IT" sz="2000">
                <a:solidFill>
                  <a:schemeClr val="bg1"/>
                </a:solidFill>
              </a:rPr>
              <a:t> 18 novembre 2008</a:t>
            </a:r>
            <a:br>
              <a:rPr lang="it-IT" sz="2000">
                <a:solidFill>
                  <a:schemeClr val="bg1"/>
                </a:solidFill>
              </a:rPr>
            </a:br>
            <a:br>
              <a:rPr lang="it-IT" sz="2000">
                <a:solidFill>
                  <a:schemeClr val="bg1"/>
                </a:solidFill>
              </a:rPr>
            </a:br>
            <a:endParaRPr lang="it-IT" sz="2000">
              <a:solidFill>
                <a:schemeClr val="bg1"/>
              </a:solidFill>
            </a:endParaRPr>
          </a:p>
        </p:txBody>
      </p:sp>
      <p:sp>
        <p:nvSpPr>
          <p:cNvPr id="2052" name="Rectangle 7"/>
          <p:cNvSpPr>
            <a:spLocks noChangeArrowheads="1"/>
          </p:cNvSpPr>
          <p:nvPr/>
        </p:nvSpPr>
        <p:spPr bwMode="auto">
          <a:xfrm>
            <a:off x="2400506" y="2743200"/>
            <a:ext cx="9791495" cy="685800"/>
          </a:xfrm>
          <a:prstGeom prst="rect">
            <a:avLst/>
          </a:prstGeom>
          <a:solidFill>
            <a:srgbClr val="82243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2056" name="Picture 18" descr="Fondi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425827"/>
            <a:ext cx="12189884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 Box 28"/>
          <p:cNvSpPr txBox="1">
            <a:spLocks noChangeArrowheads="1"/>
          </p:cNvSpPr>
          <p:nvPr/>
        </p:nvSpPr>
        <p:spPr bwMode="auto">
          <a:xfrm>
            <a:off x="3719515" y="692152"/>
            <a:ext cx="6948487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L'Assicurazione </a:t>
            </a:r>
            <a:br>
              <a:rPr lang="it-IT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della Qualità</a:t>
            </a:r>
          </a:p>
        </p:txBody>
      </p:sp>
      <p:sp>
        <p:nvSpPr>
          <p:cNvPr id="2055" name="Text Box 29"/>
          <p:cNvSpPr txBox="1">
            <a:spLocks noChangeArrowheads="1"/>
          </p:cNvSpPr>
          <p:nvPr/>
        </p:nvSpPr>
        <p:spPr bwMode="auto">
          <a:xfrm>
            <a:off x="-1588" y="6092826"/>
            <a:ext cx="121914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777855">
              <a:spcBef>
                <a:spcPct val="50000"/>
              </a:spcBef>
              <a:tabLst>
                <a:tab pos="536561" algn="l"/>
                <a:tab pos="4213120" algn="ctr"/>
                <a:tab pos="11388441" algn="r"/>
              </a:tabLst>
            </a:pPr>
            <a:r>
              <a:rPr lang="it-IT" sz="1800" b="1" cap="sm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Massimo Tronci  - Team Qualità Sapienza	25 settembre 2018	</a:t>
            </a:r>
            <a:endParaRPr lang="it-IT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0A05E17A-F75E-41A3-8FBF-3C39D5EB02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361" y="3435379"/>
            <a:ext cx="9144793" cy="1146147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3F435308-B20C-4C71-9ED2-E1218151B680}"/>
              </a:ext>
            </a:extLst>
          </p:cNvPr>
          <p:cNvSpPr/>
          <p:nvPr/>
        </p:nvSpPr>
        <p:spPr>
          <a:xfrm>
            <a:off x="3060121" y="4919803"/>
            <a:ext cx="84722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t-IT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Giornata di Formazione </a:t>
            </a:r>
          </a:p>
          <a:p>
            <a:pPr algn="r"/>
            <a:r>
              <a:rPr lang="it-IT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L'Assicurazione Qualità Sapienza alla prova dell'Accreditamento</a:t>
            </a:r>
            <a:endParaRPr lang="it-IT" i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rgbClr val="800000"/>
                </a:solidFill>
              </a:rPr>
              <a:t>Questa Presentazione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631504" y="1844824"/>
            <a:ext cx="9950896" cy="3517474"/>
          </a:xfrm>
        </p:spPr>
        <p:txBody>
          <a:bodyPr/>
          <a:lstStyle/>
          <a:p>
            <a:pPr>
              <a:spcBef>
                <a:spcPts val="3000"/>
              </a:spcBef>
            </a:pPr>
            <a:r>
              <a:rPr lang="it-IT" sz="2800" dirty="0"/>
              <a:t>La "storia" della Qualità in Sapienza</a:t>
            </a:r>
          </a:p>
          <a:p>
            <a:pPr>
              <a:spcBef>
                <a:spcPts val="3000"/>
              </a:spcBef>
            </a:pPr>
            <a:r>
              <a:rPr lang="it-IT" sz="2800" dirty="0"/>
              <a:t>L'Assicurazione Qualità in Sapienza</a:t>
            </a:r>
          </a:p>
          <a:p>
            <a:pPr>
              <a:spcBef>
                <a:spcPts val="3000"/>
              </a:spcBef>
            </a:pPr>
            <a:r>
              <a:rPr lang="it-IT" sz="2800" dirty="0"/>
              <a:t>Il Team Qualità: organizzazione e linee strategiche</a:t>
            </a:r>
          </a:p>
          <a:p>
            <a:pPr>
              <a:spcBef>
                <a:spcPts val="3000"/>
              </a:spcBef>
            </a:pPr>
            <a:r>
              <a:rPr lang="it-IT" sz="2800" dirty="0"/>
              <a:t>Le azioni sviluppate a livello di Ateneo</a:t>
            </a:r>
          </a:p>
          <a:p>
            <a:pPr>
              <a:spcBef>
                <a:spcPts val="3000"/>
              </a:spcBef>
            </a:pPr>
            <a:r>
              <a:rPr lang="it-IT" sz="2800" dirty="0"/>
              <a:t>Le azioni sviluppate a livello di </a:t>
            </a:r>
            <a:r>
              <a:rPr lang="it-IT" sz="2800" dirty="0" err="1"/>
              <a:t>CdS</a:t>
            </a:r>
            <a:r>
              <a:rPr lang="it-IT" sz="2800" dirty="0"/>
              <a:t> e Dipartimenti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Team Qualità Sapienza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L'Assicurazione Qualità Sapienza alla prova dell'Accreditamento - 25/09/2018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50F1-8EF7-4700-AF84-40EA8956EB7D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4766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latin typeface="Arial Black" pitchFamily="34" charset="0"/>
              </a:rPr>
              <a:t>La "storia" della Qualità in Sapienza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631504" y="1097062"/>
            <a:ext cx="10153128" cy="4968552"/>
          </a:xfrm>
        </p:spPr>
        <p:txBody>
          <a:bodyPr/>
          <a:lstStyle/>
          <a:p>
            <a:pPr marL="623888" indent="-623888">
              <a:spcBef>
                <a:spcPts val="600"/>
              </a:spcBef>
              <a:buNone/>
            </a:pPr>
            <a:r>
              <a:rPr lang="it-IT" sz="1800" b="0" dirty="0"/>
              <a:t>2001	</a:t>
            </a:r>
            <a:r>
              <a:rPr lang="it-IT" sz="1800" dirty="0"/>
              <a:t>Partecipazione di Sapienza al Progetto </a:t>
            </a:r>
            <a:r>
              <a:rPr lang="it-IT" sz="1800" i="1" dirty="0" err="1"/>
              <a:t>CampusOne</a:t>
            </a:r>
            <a:r>
              <a:rPr lang="it-IT" sz="1800" dirty="0"/>
              <a:t> della CRUI</a:t>
            </a:r>
          </a:p>
          <a:p>
            <a:pPr marL="623888" indent="-623888">
              <a:spcBef>
                <a:spcPts val="600"/>
              </a:spcBef>
              <a:buNone/>
            </a:pPr>
            <a:r>
              <a:rPr lang="it-IT" sz="1800" b="0" dirty="0"/>
              <a:t>2004	</a:t>
            </a:r>
            <a:r>
              <a:rPr lang="it-IT" sz="1800" dirty="0"/>
              <a:t>Attivazione di un progetto di diffusione dell'autovalutazione tra i Corsi di Studio </a:t>
            </a:r>
            <a:r>
              <a:rPr lang="it-IT" sz="1800" b="0" dirty="0"/>
              <a:t>su base volontaria denominato </a:t>
            </a:r>
            <a:r>
              <a:rPr lang="it-IT" sz="1800" dirty="0" err="1"/>
              <a:t>PerCorso</a:t>
            </a:r>
            <a:r>
              <a:rPr lang="it-IT" sz="1800" dirty="0"/>
              <a:t> Qualità (PCQ)</a:t>
            </a:r>
            <a:r>
              <a:rPr lang="it-IT" sz="1800" b="0" dirty="0"/>
              <a:t> sviluppato sulla base di un </a:t>
            </a:r>
            <a:r>
              <a:rPr lang="it-IT" sz="1800" dirty="0"/>
              <a:t>Modello per l’Autovalutazione</a:t>
            </a:r>
            <a:r>
              <a:rPr lang="it-IT" sz="1800" b="0" dirty="0"/>
              <a:t> che integra elementi del </a:t>
            </a:r>
            <a:r>
              <a:rPr lang="it-IT" sz="1800" dirty="0"/>
              <a:t>Modello Informativo del CNVSU</a:t>
            </a:r>
            <a:r>
              <a:rPr lang="it-IT" sz="1800" b="0" dirty="0"/>
              <a:t> e del </a:t>
            </a:r>
            <a:r>
              <a:rPr lang="it-IT" sz="1800" dirty="0"/>
              <a:t>Modello </a:t>
            </a:r>
            <a:r>
              <a:rPr lang="it-IT" sz="1800" dirty="0" err="1"/>
              <a:t>CampusOne</a:t>
            </a:r>
            <a:r>
              <a:rPr lang="it-IT" sz="1800" b="0" dirty="0"/>
              <a:t> (da 144 adesioni nell'A.A. 2004-05 a 292 nell'A.A.2009-11)</a:t>
            </a:r>
          </a:p>
          <a:p>
            <a:pPr marL="623888" indent="-623888">
              <a:spcBef>
                <a:spcPts val="600"/>
              </a:spcBef>
              <a:buNone/>
            </a:pPr>
            <a:r>
              <a:rPr lang="it-IT" sz="1800" b="0" dirty="0"/>
              <a:t>2005</a:t>
            </a:r>
            <a:r>
              <a:rPr lang="it-IT" sz="1800" dirty="0"/>
              <a:t>	Istituzione del Team Qualità</a:t>
            </a:r>
            <a:r>
              <a:rPr lang="it-IT" sz="1800" b="0" dirty="0"/>
              <a:t> e avvio della costruzione del </a:t>
            </a:r>
            <a:r>
              <a:rPr lang="it-IT" sz="1800" dirty="0"/>
              <a:t>Sistema di Assicurazione Qualità Sapienza</a:t>
            </a:r>
            <a:r>
              <a:rPr lang="it-IT" sz="1800" b="0" dirty="0"/>
              <a:t> per i Corsi di Studio</a:t>
            </a:r>
          </a:p>
          <a:p>
            <a:pPr marL="623888" indent="-623888">
              <a:spcBef>
                <a:spcPts val="600"/>
              </a:spcBef>
              <a:buNone/>
            </a:pPr>
            <a:r>
              <a:rPr lang="it-IT" sz="1800" b="0" dirty="0"/>
              <a:t>2009</a:t>
            </a:r>
            <a:r>
              <a:rPr lang="it-IT" sz="1800" dirty="0"/>
              <a:t>	Riesame della composizione del Team Qualità</a:t>
            </a:r>
            <a:r>
              <a:rPr lang="it-IT" sz="1800" b="0" dirty="0"/>
              <a:t> in linea con i nuovi indirizzi ministeriali sulla valutazione e con le metodologie di </a:t>
            </a:r>
            <a:r>
              <a:rPr lang="it-IT" sz="1800" b="0" dirty="0" err="1"/>
              <a:t>Quality</a:t>
            </a:r>
            <a:r>
              <a:rPr lang="it-IT" sz="1800" b="0" dirty="0"/>
              <a:t> Assurance rendendola indipendente dal </a:t>
            </a:r>
            <a:r>
              <a:rPr lang="it-IT" sz="1800" b="0" dirty="0" err="1"/>
              <a:t>NdV</a:t>
            </a:r>
            <a:endParaRPr lang="it-IT" sz="1800" b="0" dirty="0"/>
          </a:p>
          <a:p>
            <a:pPr marL="623888" indent="-623888">
              <a:spcBef>
                <a:spcPts val="600"/>
              </a:spcBef>
              <a:buNone/>
            </a:pPr>
            <a:r>
              <a:rPr lang="it-IT" sz="1800" dirty="0"/>
              <a:t>2011	Attivazione di un modello a rete del Team Qualità con la costituzione dei Team Qualità di Facoltà (TQF)</a:t>
            </a:r>
            <a:r>
              <a:rPr lang="it-IT" sz="1800" b="0" dirty="0"/>
              <a:t> ai quali delegare attività di coordinamento e presidio delle attività svolte dalle Commissioni di Qualità</a:t>
            </a:r>
          </a:p>
          <a:p>
            <a:pPr marL="623888" indent="-623888">
              <a:spcBef>
                <a:spcPts val="600"/>
              </a:spcBef>
              <a:buAutoNum type="arabicPlain" startAt="2012"/>
            </a:pPr>
            <a:r>
              <a:rPr lang="it-IT" sz="1800" dirty="0"/>
              <a:t>Revisione del modello a rete del Team Qualità con la costituzione dei Comitati di Monitoraggio (CF)</a:t>
            </a:r>
            <a:r>
              <a:rPr lang="it-IT" sz="1800" b="0" dirty="0"/>
              <a:t> a livello di Facoltà ai quali delegare attività di coordinamento e presidio dell'Assicurazione Qualità dei Corsi di Studio</a:t>
            </a:r>
          </a:p>
          <a:p>
            <a:pPr marL="623888" indent="-623888">
              <a:spcBef>
                <a:spcPts val="600"/>
              </a:spcBef>
              <a:buNone/>
            </a:pPr>
            <a:r>
              <a:rPr lang="it-IT" sz="1800" dirty="0"/>
              <a:t>2013	Attribuzione al Team Qualità del ruolo di Presidio Qualità</a:t>
            </a:r>
            <a:r>
              <a:rPr lang="it-IT" sz="1800" b="0" dirty="0"/>
              <a:t> in attuazione del DM 47/2017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Team Qualità Sapienza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L'Assicurazione Qualità Sapienza alla prova dell'Accreditamento - 25/09/2018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50F1-8EF7-4700-AF84-40EA8956EB7D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9912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Ovale 124">
            <a:extLst>
              <a:ext uri="{FF2B5EF4-FFF2-40B4-BE49-F238E27FC236}">
                <a16:creationId xmlns:a16="http://schemas.microsoft.com/office/drawing/2014/main" id="{16FA5915-176E-43ED-8A80-B239CAAE8525}"/>
              </a:ext>
            </a:extLst>
          </p:cNvPr>
          <p:cNvSpPr/>
          <p:nvPr/>
        </p:nvSpPr>
        <p:spPr>
          <a:xfrm>
            <a:off x="335360" y="1052736"/>
            <a:ext cx="11617457" cy="5184577"/>
          </a:xfrm>
          <a:prstGeom prst="ellipse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6" name="Connettore diritto 35">
            <a:extLst>
              <a:ext uri="{FF2B5EF4-FFF2-40B4-BE49-F238E27FC236}">
                <a16:creationId xmlns:a16="http://schemas.microsoft.com/office/drawing/2014/main" id="{20FB84C4-06F5-4EB1-9FCC-50A10EBDC8A4}"/>
              </a:ext>
            </a:extLst>
          </p:cNvPr>
          <p:cNvCxnSpPr>
            <a:stCxn id="9" idx="2"/>
            <a:endCxn id="10" idx="0"/>
          </p:cNvCxnSpPr>
          <p:nvPr/>
        </p:nvCxnSpPr>
        <p:spPr>
          <a:xfrm>
            <a:off x="6096000" y="1906735"/>
            <a:ext cx="0" cy="154113"/>
          </a:xfrm>
          <a:prstGeom prst="line">
            <a:avLst/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a gomito 41">
            <a:extLst>
              <a:ext uri="{FF2B5EF4-FFF2-40B4-BE49-F238E27FC236}">
                <a16:creationId xmlns:a16="http://schemas.microsoft.com/office/drawing/2014/main" id="{7A84FA6C-6D36-4A68-B483-998ED60CBFB7}"/>
              </a:ext>
            </a:extLst>
          </p:cNvPr>
          <p:cNvCxnSpPr>
            <a:endCxn id="12" idx="0"/>
          </p:cNvCxnSpPr>
          <p:nvPr/>
        </p:nvCxnSpPr>
        <p:spPr>
          <a:xfrm rot="10800000" flipV="1">
            <a:off x="3755740" y="2852936"/>
            <a:ext cx="2340260" cy="121660"/>
          </a:xfrm>
          <a:prstGeom prst="bentConnector2">
            <a:avLst/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a gomito 43">
            <a:extLst>
              <a:ext uri="{FF2B5EF4-FFF2-40B4-BE49-F238E27FC236}">
                <a16:creationId xmlns:a16="http://schemas.microsoft.com/office/drawing/2014/main" id="{69C3528F-7BB4-4289-8ECB-1C620A24664D}"/>
              </a:ext>
            </a:extLst>
          </p:cNvPr>
          <p:cNvCxnSpPr>
            <a:endCxn id="11" idx="0"/>
          </p:cNvCxnSpPr>
          <p:nvPr/>
        </p:nvCxnSpPr>
        <p:spPr>
          <a:xfrm>
            <a:off x="6096000" y="2852936"/>
            <a:ext cx="2268252" cy="137144"/>
          </a:xfrm>
          <a:prstGeom prst="bentConnector2">
            <a:avLst/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054E33A3-D9BD-4C43-B485-899BF315A6B3}"/>
              </a:ext>
            </a:extLst>
          </p:cNvPr>
          <p:cNvCxnSpPr>
            <a:cxnSpLocks/>
          </p:cNvCxnSpPr>
          <p:nvPr/>
        </p:nvCxnSpPr>
        <p:spPr>
          <a:xfrm>
            <a:off x="6103749" y="2693774"/>
            <a:ext cx="0" cy="159162"/>
          </a:xfrm>
          <a:prstGeom prst="line">
            <a:avLst/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a gomito 47">
            <a:extLst>
              <a:ext uri="{FF2B5EF4-FFF2-40B4-BE49-F238E27FC236}">
                <a16:creationId xmlns:a16="http://schemas.microsoft.com/office/drawing/2014/main" id="{C29E48BA-E934-4606-921A-F66DE395D9E1}"/>
              </a:ext>
            </a:extLst>
          </p:cNvPr>
          <p:cNvCxnSpPr>
            <a:stCxn id="15" idx="0"/>
            <a:endCxn id="14" idx="0"/>
          </p:cNvCxnSpPr>
          <p:nvPr/>
        </p:nvCxnSpPr>
        <p:spPr>
          <a:xfrm rot="16200000" flipH="1">
            <a:off x="8352217" y="2753025"/>
            <a:ext cx="4112" cy="2243064"/>
          </a:xfrm>
          <a:prstGeom prst="bentConnector3">
            <a:avLst>
              <a:gd name="adj1" fmla="val -3423541"/>
            </a:avLst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diritto 50">
            <a:extLst>
              <a:ext uri="{FF2B5EF4-FFF2-40B4-BE49-F238E27FC236}">
                <a16:creationId xmlns:a16="http://schemas.microsoft.com/office/drawing/2014/main" id="{4A076A24-EEB8-4A06-A20E-6E90FDA3B1E8}"/>
              </a:ext>
            </a:extLst>
          </p:cNvPr>
          <p:cNvCxnSpPr>
            <a:endCxn id="11" idx="2"/>
          </p:cNvCxnSpPr>
          <p:nvPr/>
        </p:nvCxnSpPr>
        <p:spPr>
          <a:xfrm flipV="1">
            <a:off x="8364252" y="3566144"/>
            <a:ext cx="0" cy="181810"/>
          </a:xfrm>
          <a:prstGeom prst="line">
            <a:avLst/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diritto 52">
            <a:extLst>
              <a:ext uri="{FF2B5EF4-FFF2-40B4-BE49-F238E27FC236}">
                <a16:creationId xmlns:a16="http://schemas.microsoft.com/office/drawing/2014/main" id="{A2166E36-EBC8-4FC5-AB17-3FB8F428427F}"/>
              </a:ext>
            </a:extLst>
          </p:cNvPr>
          <p:cNvCxnSpPr>
            <a:stCxn id="14" idx="2"/>
            <a:endCxn id="30" idx="0"/>
          </p:cNvCxnSpPr>
          <p:nvPr/>
        </p:nvCxnSpPr>
        <p:spPr>
          <a:xfrm>
            <a:off x="9475805" y="4164645"/>
            <a:ext cx="4571" cy="382190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a gomito 56">
            <a:extLst>
              <a:ext uri="{FF2B5EF4-FFF2-40B4-BE49-F238E27FC236}">
                <a16:creationId xmlns:a16="http://schemas.microsoft.com/office/drawing/2014/main" id="{68C2C1DA-B527-4B3E-9AF8-BB633065141C}"/>
              </a:ext>
            </a:extLst>
          </p:cNvPr>
          <p:cNvCxnSpPr>
            <a:stCxn id="34" idx="2"/>
            <a:endCxn id="15" idx="2"/>
          </p:cNvCxnSpPr>
          <p:nvPr/>
        </p:nvCxnSpPr>
        <p:spPr>
          <a:xfrm rot="16200000" flipH="1">
            <a:off x="6050274" y="2978065"/>
            <a:ext cx="4057" cy="2360877"/>
          </a:xfrm>
          <a:prstGeom prst="bentConnector3">
            <a:avLst>
              <a:gd name="adj1" fmla="val 2933276"/>
            </a:avLst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diritto 59">
            <a:extLst>
              <a:ext uri="{FF2B5EF4-FFF2-40B4-BE49-F238E27FC236}">
                <a16:creationId xmlns:a16="http://schemas.microsoft.com/office/drawing/2014/main" id="{25F43816-04AA-4CE9-89AA-27A2347241AA}"/>
              </a:ext>
            </a:extLst>
          </p:cNvPr>
          <p:cNvCxnSpPr>
            <a:stCxn id="16" idx="0"/>
          </p:cNvCxnSpPr>
          <p:nvPr/>
        </p:nvCxnSpPr>
        <p:spPr>
          <a:xfrm flipV="1">
            <a:off x="6096000" y="4267899"/>
            <a:ext cx="0" cy="139720"/>
          </a:xfrm>
          <a:prstGeom prst="line">
            <a:avLst/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ttore diritto 64">
            <a:extLst>
              <a:ext uri="{FF2B5EF4-FFF2-40B4-BE49-F238E27FC236}">
                <a16:creationId xmlns:a16="http://schemas.microsoft.com/office/drawing/2014/main" id="{3983D761-7581-48BB-90BE-90FCD3DA8F38}"/>
              </a:ext>
            </a:extLst>
          </p:cNvPr>
          <p:cNvCxnSpPr>
            <a:stCxn id="29" idx="0"/>
            <a:endCxn id="32" idx="2"/>
          </p:cNvCxnSpPr>
          <p:nvPr/>
        </p:nvCxnSpPr>
        <p:spPr>
          <a:xfrm flipV="1">
            <a:off x="3035660" y="4368222"/>
            <a:ext cx="0" cy="210451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ttore diritto 66">
            <a:extLst>
              <a:ext uri="{FF2B5EF4-FFF2-40B4-BE49-F238E27FC236}">
                <a16:creationId xmlns:a16="http://schemas.microsoft.com/office/drawing/2014/main" id="{5A7234B4-CE17-402A-9B61-ACE5CA38F9C6}"/>
              </a:ext>
            </a:extLst>
          </p:cNvPr>
          <p:cNvCxnSpPr>
            <a:cxnSpLocks/>
            <a:stCxn id="25" idx="0"/>
            <a:endCxn id="20" idx="2"/>
          </p:cNvCxnSpPr>
          <p:nvPr/>
        </p:nvCxnSpPr>
        <p:spPr>
          <a:xfrm flipV="1">
            <a:off x="1019436" y="4522150"/>
            <a:ext cx="0" cy="203366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ttore a gomito 73">
            <a:extLst>
              <a:ext uri="{FF2B5EF4-FFF2-40B4-BE49-F238E27FC236}">
                <a16:creationId xmlns:a16="http://schemas.microsoft.com/office/drawing/2014/main" id="{554FC319-B4DE-4AA9-A5F1-E90103FC144D}"/>
              </a:ext>
            </a:extLst>
          </p:cNvPr>
          <p:cNvCxnSpPr>
            <a:stCxn id="19" idx="1"/>
            <a:endCxn id="17" idx="0"/>
          </p:cNvCxnSpPr>
          <p:nvPr/>
        </p:nvCxnSpPr>
        <p:spPr>
          <a:xfrm rot="10800000" flipV="1">
            <a:off x="1343473" y="1691725"/>
            <a:ext cx="727337" cy="415880"/>
          </a:xfrm>
          <a:prstGeom prst="bentConnector2">
            <a:avLst/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ttore diritto 75">
            <a:extLst>
              <a:ext uri="{FF2B5EF4-FFF2-40B4-BE49-F238E27FC236}">
                <a16:creationId xmlns:a16="http://schemas.microsoft.com/office/drawing/2014/main" id="{3F27A4D2-FC3C-4505-BCD0-9CFDB8C90C6F}"/>
              </a:ext>
            </a:extLst>
          </p:cNvPr>
          <p:cNvCxnSpPr>
            <a:stCxn id="19" idx="3"/>
            <a:endCxn id="9" idx="1"/>
          </p:cNvCxnSpPr>
          <p:nvPr/>
        </p:nvCxnSpPr>
        <p:spPr>
          <a:xfrm flipV="1">
            <a:off x="3294945" y="1690711"/>
            <a:ext cx="208767" cy="1014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ttore a gomito 77">
            <a:extLst>
              <a:ext uri="{FF2B5EF4-FFF2-40B4-BE49-F238E27FC236}">
                <a16:creationId xmlns:a16="http://schemas.microsoft.com/office/drawing/2014/main" id="{B81C3B13-C4A2-4CC6-90BB-420D59D373C6}"/>
              </a:ext>
            </a:extLst>
          </p:cNvPr>
          <p:cNvCxnSpPr>
            <a:stCxn id="19" idx="2"/>
            <a:endCxn id="10" idx="1"/>
          </p:cNvCxnSpPr>
          <p:nvPr/>
        </p:nvCxnSpPr>
        <p:spPr>
          <a:xfrm rot="16200000" flipH="1">
            <a:off x="3228887" y="1505568"/>
            <a:ext cx="340882" cy="1432903"/>
          </a:xfrm>
          <a:prstGeom prst="bentConnector2">
            <a:avLst/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ttore a gomito 79">
            <a:extLst>
              <a:ext uri="{FF2B5EF4-FFF2-40B4-BE49-F238E27FC236}">
                <a16:creationId xmlns:a16="http://schemas.microsoft.com/office/drawing/2014/main" id="{B46EB4E8-DAF6-4D49-805D-E88196C220C1}"/>
              </a:ext>
            </a:extLst>
          </p:cNvPr>
          <p:cNvCxnSpPr>
            <a:stCxn id="19" idx="0"/>
            <a:endCxn id="7" idx="2"/>
          </p:cNvCxnSpPr>
          <p:nvPr/>
        </p:nvCxnSpPr>
        <p:spPr>
          <a:xfrm rot="5400000" flipH="1" flipV="1">
            <a:off x="4213867" y="-550261"/>
            <a:ext cx="351143" cy="3413123"/>
          </a:xfrm>
          <a:prstGeom prst="bentConnector3">
            <a:avLst/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ttore diritto 81">
            <a:extLst>
              <a:ext uri="{FF2B5EF4-FFF2-40B4-BE49-F238E27FC236}">
                <a16:creationId xmlns:a16="http://schemas.microsoft.com/office/drawing/2014/main" id="{B3B2A3F2-8F06-4F41-A5CF-472ADB149C72}"/>
              </a:ext>
            </a:extLst>
          </p:cNvPr>
          <p:cNvCxnSpPr>
            <a:stCxn id="16" idx="2"/>
            <a:endCxn id="31" idx="0"/>
          </p:cNvCxnSpPr>
          <p:nvPr/>
        </p:nvCxnSpPr>
        <p:spPr>
          <a:xfrm>
            <a:off x="6096000" y="4914793"/>
            <a:ext cx="0" cy="88285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id="{BEF3136E-8812-49C4-BB9C-8624FE0EA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57232"/>
          </a:xfrm>
        </p:spPr>
        <p:txBody>
          <a:bodyPr/>
          <a:lstStyle/>
          <a:p>
            <a:r>
              <a:rPr lang="it-IT" dirty="0"/>
              <a:t>L'Assicurazione Qualità in Sapienza - 1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3BF54B7-0B02-4A63-8382-BA496ACA2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Team Qualità Sapienza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00847CE-275E-4FB9-8A12-F01991DBA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L'Assicurazione Qualità Sapienza alla prova dell'Accreditamento - 25/09/2018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C5ED394-C26A-4058-9CCE-44AFCD3AF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8020D-41E3-443C-864A-3E3451C1CA47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ABC6FFD8-C78E-4530-9823-70B483E618AA}"/>
              </a:ext>
            </a:extLst>
          </p:cNvPr>
          <p:cNvSpPr/>
          <p:nvPr/>
        </p:nvSpPr>
        <p:spPr>
          <a:xfrm>
            <a:off x="767408" y="764704"/>
            <a:ext cx="1065718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MIUR-ANVUR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8A114C65-D2FF-4622-8BE9-BB64676CE78A}"/>
              </a:ext>
            </a:extLst>
          </p:cNvPr>
          <p:cNvSpPr/>
          <p:nvPr/>
        </p:nvSpPr>
        <p:spPr>
          <a:xfrm>
            <a:off x="3503712" y="1474687"/>
            <a:ext cx="5184576" cy="4320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GOVERNANCE DI ATENEO</a:t>
            </a:r>
          </a:p>
          <a:p>
            <a:pPr algn="ctr"/>
            <a:r>
              <a:rPr lang="it-IT" sz="1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Senato Accademico e Consiglio di Amministrazione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AE9AD8E4-C7FD-4195-8EBB-A399573FC6A5}"/>
              </a:ext>
            </a:extLst>
          </p:cNvPr>
          <p:cNvSpPr/>
          <p:nvPr/>
        </p:nvSpPr>
        <p:spPr>
          <a:xfrm>
            <a:off x="4115780" y="2060848"/>
            <a:ext cx="3960440" cy="663226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t-IT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Team Qualità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393080EF-657D-47C0-B616-ED4E45AF8858}"/>
              </a:ext>
            </a:extLst>
          </p:cNvPr>
          <p:cNvSpPr/>
          <p:nvPr/>
        </p:nvSpPr>
        <p:spPr>
          <a:xfrm>
            <a:off x="6384032" y="2990080"/>
            <a:ext cx="3960440" cy="576064"/>
          </a:xfrm>
          <a:prstGeom prst="rect">
            <a:avLst/>
          </a:prstGeom>
          <a:solidFill>
            <a:srgbClr val="99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Dipartimento</a:t>
            </a:r>
          </a:p>
          <a:p>
            <a:pPr algn="ctr"/>
            <a:r>
              <a:rPr lang="it-IT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Responsabile AQ Dipartimento: Direttore Dipartimento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3A5E0CA3-4FB9-4F48-8DE0-458AFDBCD548}"/>
              </a:ext>
            </a:extLst>
          </p:cNvPr>
          <p:cNvSpPr/>
          <p:nvPr/>
        </p:nvSpPr>
        <p:spPr>
          <a:xfrm>
            <a:off x="1775520" y="2974596"/>
            <a:ext cx="3960440" cy="5760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Facoltà</a:t>
            </a:r>
          </a:p>
          <a:p>
            <a:pPr algn="ctr"/>
            <a:r>
              <a:rPr lang="it-IT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Responsabile AQ Facoltà: Preside</a:t>
            </a:r>
          </a:p>
        </p:txBody>
      </p:sp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5F7E4AE1-46C6-42BE-8D6C-CD777531C798}"/>
              </a:ext>
            </a:extLst>
          </p:cNvPr>
          <p:cNvSpPr/>
          <p:nvPr/>
        </p:nvSpPr>
        <p:spPr>
          <a:xfrm>
            <a:off x="8611709" y="3876613"/>
            <a:ext cx="1728192" cy="288032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AQ Ricerca e TM</a:t>
            </a:r>
          </a:p>
        </p:txBody>
      </p:sp>
      <p:sp>
        <p:nvSpPr>
          <p:cNvPr id="15" name="Rettangolo con angoli arrotondati 14">
            <a:extLst>
              <a:ext uri="{FF2B5EF4-FFF2-40B4-BE49-F238E27FC236}">
                <a16:creationId xmlns:a16="http://schemas.microsoft.com/office/drawing/2014/main" id="{6738041E-ACFB-425D-A924-E0DF399F8DBD}"/>
              </a:ext>
            </a:extLst>
          </p:cNvPr>
          <p:cNvSpPr/>
          <p:nvPr/>
        </p:nvSpPr>
        <p:spPr>
          <a:xfrm>
            <a:off x="6368645" y="3872501"/>
            <a:ext cx="1728192" cy="288032"/>
          </a:xfrm>
          <a:prstGeom prst="round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AQ Didattica</a:t>
            </a:r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1DC9FF7A-7D35-467A-8A31-F0F1E76DB0E8}"/>
              </a:ext>
            </a:extLst>
          </p:cNvPr>
          <p:cNvSpPr/>
          <p:nvPr/>
        </p:nvSpPr>
        <p:spPr>
          <a:xfrm>
            <a:off x="5231904" y="4407619"/>
            <a:ext cx="1728192" cy="507174"/>
          </a:xfrm>
          <a:prstGeom prst="round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t-IT" sz="1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Corsi di Studio</a:t>
            </a:r>
          </a:p>
        </p:txBody>
      </p:sp>
      <p:sp>
        <p:nvSpPr>
          <p:cNvPr id="17" name="Rettangolo con angoli arrotondati 16">
            <a:extLst>
              <a:ext uri="{FF2B5EF4-FFF2-40B4-BE49-F238E27FC236}">
                <a16:creationId xmlns:a16="http://schemas.microsoft.com/office/drawing/2014/main" id="{57F4265B-E3F5-4FC4-91E5-05143A972DDE}"/>
              </a:ext>
            </a:extLst>
          </p:cNvPr>
          <p:cNvSpPr/>
          <p:nvPr/>
        </p:nvSpPr>
        <p:spPr>
          <a:xfrm>
            <a:off x="335360" y="2107605"/>
            <a:ext cx="2016224" cy="66322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t-IT" sz="1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Nucleo di Valutazione (</a:t>
            </a:r>
            <a:r>
              <a:rPr lang="it-IT" sz="1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NdV</a:t>
            </a:r>
            <a:r>
              <a:rPr lang="it-IT" sz="1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algn="ctr"/>
            <a:endParaRPr lang="it-IT" sz="1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Ovale 17">
            <a:extLst>
              <a:ext uri="{FF2B5EF4-FFF2-40B4-BE49-F238E27FC236}">
                <a16:creationId xmlns:a16="http://schemas.microsoft.com/office/drawing/2014/main" id="{F8ED2157-925E-44B5-8F44-ABC7BAD3B06A}"/>
              </a:ext>
            </a:extLst>
          </p:cNvPr>
          <p:cNvSpPr/>
          <p:nvPr/>
        </p:nvSpPr>
        <p:spPr>
          <a:xfrm>
            <a:off x="515380" y="2372439"/>
            <a:ext cx="1656184" cy="303186"/>
          </a:xfrm>
          <a:prstGeom prst="ellipse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dirty="0">
                <a:latin typeface="Calibri" panose="020F0502020204030204" pitchFamily="34" charset="0"/>
                <a:cs typeface="Calibri" panose="020F0502020204030204" pitchFamily="34" charset="0"/>
              </a:rPr>
              <a:t>Presidente del </a:t>
            </a:r>
            <a:r>
              <a:rPr lang="it-IT" sz="900" dirty="0" err="1">
                <a:latin typeface="Calibri" panose="020F0502020204030204" pitchFamily="34" charset="0"/>
                <a:cs typeface="Calibri" panose="020F0502020204030204" pitchFamily="34" charset="0"/>
              </a:rPr>
              <a:t>NdV</a:t>
            </a:r>
            <a:endParaRPr lang="it-IT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Decisione 18">
            <a:extLst>
              <a:ext uri="{FF2B5EF4-FFF2-40B4-BE49-F238E27FC236}">
                <a16:creationId xmlns:a16="http://schemas.microsoft.com/office/drawing/2014/main" id="{70A40CDC-F56F-4D84-8646-2538BD090FD8}"/>
              </a:ext>
            </a:extLst>
          </p:cNvPr>
          <p:cNvSpPr/>
          <p:nvPr/>
        </p:nvSpPr>
        <p:spPr>
          <a:xfrm>
            <a:off x="2070809" y="1331871"/>
            <a:ext cx="1224136" cy="719708"/>
          </a:xfrm>
          <a:prstGeom prst="flowChartDecision">
            <a:avLst/>
          </a:prstGeom>
          <a:solidFill>
            <a:srgbClr val="0066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Relazione Annuale</a:t>
            </a:r>
          </a:p>
          <a:p>
            <a:pPr algn="ctr"/>
            <a:r>
              <a:rPr lang="it-IT" sz="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NdV</a:t>
            </a:r>
            <a:endParaRPr lang="it-IT" sz="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ttangolo con angoli arrotondati 19">
            <a:extLst>
              <a:ext uri="{FF2B5EF4-FFF2-40B4-BE49-F238E27FC236}">
                <a16:creationId xmlns:a16="http://schemas.microsoft.com/office/drawing/2014/main" id="{C8D68ADE-2D19-4594-81E7-4AD20E55CC37}"/>
              </a:ext>
            </a:extLst>
          </p:cNvPr>
          <p:cNvSpPr/>
          <p:nvPr/>
        </p:nvSpPr>
        <p:spPr>
          <a:xfrm>
            <a:off x="119336" y="3767289"/>
            <a:ext cx="1800200" cy="754861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t-IT" sz="1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Commissioni Paritetiche Docenti-Studenti (CPDS)</a:t>
            </a:r>
          </a:p>
          <a:p>
            <a:pPr algn="ctr"/>
            <a:endParaRPr lang="it-IT" sz="1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Ovale 20">
            <a:extLst>
              <a:ext uri="{FF2B5EF4-FFF2-40B4-BE49-F238E27FC236}">
                <a16:creationId xmlns:a16="http://schemas.microsoft.com/office/drawing/2014/main" id="{42371D36-2E1E-4B10-BE1A-5A7869ED39D8}"/>
              </a:ext>
            </a:extLst>
          </p:cNvPr>
          <p:cNvSpPr/>
          <p:nvPr/>
        </p:nvSpPr>
        <p:spPr>
          <a:xfrm>
            <a:off x="335360" y="4224999"/>
            <a:ext cx="1368152" cy="221722"/>
          </a:xfrm>
          <a:prstGeom prst="ellipse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dirty="0">
                <a:latin typeface="Calibri" panose="020F0502020204030204" pitchFamily="34" charset="0"/>
                <a:cs typeface="Calibri" panose="020F0502020204030204" pitchFamily="34" charset="0"/>
              </a:rPr>
              <a:t>Presidente CPDS</a:t>
            </a:r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9416561D-0FA4-4D50-992D-A2F9841BF2A4}"/>
              </a:ext>
            </a:extLst>
          </p:cNvPr>
          <p:cNvSpPr/>
          <p:nvPr/>
        </p:nvSpPr>
        <p:spPr>
          <a:xfrm>
            <a:off x="4178787" y="2361423"/>
            <a:ext cx="3834426" cy="303186"/>
          </a:xfrm>
          <a:prstGeom prst="ellipse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b="1" dirty="0"/>
              <a:t>Delegato per la Qualità: Coordinatore Presidio</a:t>
            </a:r>
          </a:p>
        </p:txBody>
      </p:sp>
      <p:sp>
        <p:nvSpPr>
          <p:cNvPr id="23" name="Parentesi graffa chiusa 22">
            <a:extLst>
              <a:ext uri="{FF2B5EF4-FFF2-40B4-BE49-F238E27FC236}">
                <a16:creationId xmlns:a16="http://schemas.microsoft.com/office/drawing/2014/main" id="{3C78BE2F-6D51-4C5A-886B-F1DA55E9E5F0}"/>
              </a:ext>
            </a:extLst>
          </p:cNvPr>
          <p:cNvSpPr/>
          <p:nvPr/>
        </p:nvSpPr>
        <p:spPr>
          <a:xfrm>
            <a:off x="8760296" y="1474687"/>
            <a:ext cx="216024" cy="432048"/>
          </a:xfrm>
          <a:prstGeom prst="rightBrace">
            <a:avLst>
              <a:gd name="adj1" fmla="val 8333"/>
              <a:gd name="adj2" fmla="val 47074"/>
            </a:avLst>
          </a:prstGeom>
          <a:ln w="28575">
            <a:solidFill>
              <a:srgbClr val="0000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90842BD-5C2B-4D63-85B9-391E41EBAE60}"/>
              </a:ext>
            </a:extLst>
          </p:cNvPr>
          <p:cNvSpPr txBox="1"/>
          <p:nvPr/>
        </p:nvSpPr>
        <p:spPr>
          <a:xfrm>
            <a:off x="9192344" y="1459878"/>
            <a:ext cx="194421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2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Definizione Politiche </a:t>
            </a:r>
            <a:br>
              <a:rPr lang="it-IT" sz="12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12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 Strategie di Ateneo</a:t>
            </a:r>
          </a:p>
        </p:txBody>
      </p:sp>
      <p:sp>
        <p:nvSpPr>
          <p:cNvPr id="25" name="Decisione 24">
            <a:extLst>
              <a:ext uri="{FF2B5EF4-FFF2-40B4-BE49-F238E27FC236}">
                <a16:creationId xmlns:a16="http://schemas.microsoft.com/office/drawing/2014/main" id="{96B5A84F-DA1B-4C6F-9D52-5232CC848A4F}"/>
              </a:ext>
            </a:extLst>
          </p:cNvPr>
          <p:cNvSpPr/>
          <p:nvPr/>
        </p:nvSpPr>
        <p:spPr>
          <a:xfrm>
            <a:off x="407368" y="4725516"/>
            <a:ext cx="1224136" cy="719708"/>
          </a:xfrm>
          <a:prstGeom prst="flowChartDecision">
            <a:avLst/>
          </a:prstGeom>
          <a:solidFill>
            <a:srgbClr val="0066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Relazione Annuale</a:t>
            </a:r>
          </a:p>
          <a:p>
            <a:pPr algn="ctr"/>
            <a:r>
              <a:rPr lang="it-IT" sz="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CPDS</a:t>
            </a:r>
          </a:p>
        </p:txBody>
      </p:sp>
      <p:sp>
        <p:nvSpPr>
          <p:cNvPr id="26" name="Parentesi graffa chiusa 25">
            <a:extLst>
              <a:ext uri="{FF2B5EF4-FFF2-40B4-BE49-F238E27FC236}">
                <a16:creationId xmlns:a16="http://schemas.microsoft.com/office/drawing/2014/main" id="{7059DDA9-395A-4827-98A4-3E35BD4707CC}"/>
              </a:ext>
            </a:extLst>
          </p:cNvPr>
          <p:cNvSpPr/>
          <p:nvPr/>
        </p:nvSpPr>
        <p:spPr>
          <a:xfrm>
            <a:off x="8256240" y="2183951"/>
            <a:ext cx="216024" cy="432048"/>
          </a:xfrm>
          <a:prstGeom prst="rightBrace">
            <a:avLst>
              <a:gd name="adj1" fmla="val 8333"/>
              <a:gd name="adj2" fmla="val 47074"/>
            </a:avLst>
          </a:prstGeom>
          <a:ln w="28575">
            <a:solidFill>
              <a:srgbClr val="0000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3D963FC4-B294-49AF-994A-8380C7105F99}"/>
              </a:ext>
            </a:extLst>
          </p:cNvPr>
          <p:cNvSpPr txBox="1"/>
          <p:nvPr/>
        </p:nvSpPr>
        <p:spPr>
          <a:xfrm>
            <a:off x="8562274" y="2140137"/>
            <a:ext cx="320435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200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Attuazione Politiche AQ di Ateneo</a:t>
            </a:r>
          </a:p>
          <a:p>
            <a:r>
              <a:rPr lang="it-IT" sz="1200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Coordinamento e Monitoraggio dei Processi AQ</a:t>
            </a:r>
          </a:p>
        </p:txBody>
      </p:sp>
      <p:sp>
        <p:nvSpPr>
          <p:cNvPr id="28" name="Decisione 27">
            <a:extLst>
              <a:ext uri="{FF2B5EF4-FFF2-40B4-BE49-F238E27FC236}">
                <a16:creationId xmlns:a16="http://schemas.microsoft.com/office/drawing/2014/main" id="{18895B38-0EE3-4090-9031-AD35F556DAE9}"/>
              </a:ext>
            </a:extLst>
          </p:cNvPr>
          <p:cNvSpPr/>
          <p:nvPr/>
        </p:nvSpPr>
        <p:spPr>
          <a:xfrm>
            <a:off x="6206125" y="5435955"/>
            <a:ext cx="1224136" cy="719708"/>
          </a:xfrm>
          <a:prstGeom prst="flowChartDecision">
            <a:avLst/>
          </a:prstGeom>
          <a:solidFill>
            <a:srgbClr val="0066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Scheda Monito-raggio Annuale</a:t>
            </a:r>
          </a:p>
        </p:txBody>
      </p:sp>
      <p:sp>
        <p:nvSpPr>
          <p:cNvPr id="29" name="Decisione 28">
            <a:extLst>
              <a:ext uri="{FF2B5EF4-FFF2-40B4-BE49-F238E27FC236}">
                <a16:creationId xmlns:a16="http://schemas.microsoft.com/office/drawing/2014/main" id="{5ABF534D-DC5F-4BD0-9485-74609AE2BC1A}"/>
              </a:ext>
            </a:extLst>
          </p:cNvPr>
          <p:cNvSpPr/>
          <p:nvPr/>
        </p:nvSpPr>
        <p:spPr>
          <a:xfrm>
            <a:off x="2423592" y="4578673"/>
            <a:ext cx="1224136" cy="719708"/>
          </a:xfrm>
          <a:prstGeom prst="flowChartDecision">
            <a:avLst/>
          </a:prstGeom>
          <a:solidFill>
            <a:srgbClr val="0066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Relazioni</a:t>
            </a:r>
            <a:br>
              <a:rPr lang="it-IT" sz="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dei CM</a:t>
            </a:r>
          </a:p>
        </p:txBody>
      </p:sp>
      <p:sp>
        <p:nvSpPr>
          <p:cNvPr id="30" name="Decisione 29">
            <a:extLst>
              <a:ext uri="{FF2B5EF4-FFF2-40B4-BE49-F238E27FC236}">
                <a16:creationId xmlns:a16="http://schemas.microsoft.com/office/drawing/2014/main" id="{0C117719-A497-4308-9CD1-21CB9147A1A5}"/>
              </a:ext>
            </a:extLst>
          </p:cNvPr>
          <p:cNvSpPr/>
          <p:nvPr/>
        </p:nvSpPr>
        <p:spPr>
          <a:xfrm>
            <a:off x="8868308" y="4546835"/>
            <a:ext cx="1224136" cy="719708"/>
          </a:xfrm>
          <a:prstGeom prst="flowChartDecision">
            <a:avLst/>
          </a:prstGeom>
          <a:solidFill>
            <a:srgbClr val="0066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SCHEDA SUA-RD</a:t>
            </a:r>
          </a:p>
        </p:txBody>
      </p:sp>
      <p:sp>
        <p:nvSpPr>
          <p:cNvPr id="31" name="Decisione 30">
            <a:extLst>
              <a:ext uri="{FF2B5EF4-FFF2-40B4-BE49-F238E27FC236}">
                <a16:creationId xmlns:a16="http://schemas.microsoft.com/office/drawing/2014/main" id="{625D7BC5-838B-43A7-9BE0-161D68FE2782}"/>
              </a:ext>
            </a:extLst>
          </p:cNvPr>
          <p:cNvSpPr/>
          <p:nvPr/>
        </p:nvSpPr>
        <p:spPr>
          <a:xfrm>
            <a:off x="5483932" y="5003078"/>
            <a:ext cx="1224136" cy="719708"/>
          </a:xfrm>
          <a:prstGeom prst="flowChartDecision">
            <a:avLst/>
          </a:prstGeom>
          <a:solidFill>
            <a:srgbClr val="0066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SCHEDA SUA-CDS</a:t>
            </a:r>
          </a:p>
        </p:txBody>
      </p:sp>
      <p:sp>
        <p:nvSpPr>
          <p:cNvPr id="32" name="Rettangolo con angoli arrotondati 31">
            <a:extLst>
              <a:ext uri="{FF2B5EF4-FFF2-40B4-BE49-F238E27FC236}">
                <a16:creationId xmlns:a16="http://schemas.microsoft.com/office/drawing/2014/main" id="{AE4DC277-D294-456B-8F79-2C1E3430D326}"/>
              </a:ext>
            </a:extLst>
          </p:cNvPr>
          <p:cNvSpPr/>
          <p:nvPr/>
        </p:nvSpPr>
        <p:spPr>
          <a:xfrm>
            <a:off x="2135560" y="3861048"/>
            <a:ext cx="1800200" cy="50717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Bef>
                <a:spcPts val="0"/>
              </a:spcBef>
            </a:pPr>
            <a:r>
              <a:rPr lang="it-IT" sz="1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Comitati di Monitoraggio</a:t>
            </a:r>
          </a:p>
          <a:p>
            <a:pPr algn="ctr"/>
            <a:endParaRPr lang="it-IT" sz="1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Ovale 32">
            <a:extLst>
              <a:ext uri="{FF2B5EF4-FFF2-40B4-BE49-F238E27FC236}">
                <a16:creationId xmlns:a16="http://schemas.microsoft.com/office/drawing/2014/main" id="{31A486B4-8A14-4ACE-B16F-8AEDFFD50C06}"/>
              </a:ext>
            </a:extLst>
          </p:cNvPr>
          <p:cNvSpPr/>
          <p:nvPr/>
        </p:nvSpPr>
        <p:spPr>
          <a:xfrm>
            <a:off x="2351584" y="4118950"/>
            <a:ext cx="1368152" cy="185713"/>
          </a:xfrm>
          <a:prstGeom prst="ellipse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dirty="0">
                <a:latin typeface="Calibri" panose="020F0502020204030204" pitchFamily="34" charset="0"/>
                <a:cs typeface="Calibri" panose="020F0502020204030204" pitchFamily="34" charset="0"/>
              </a:rPr>
              <a:t>Presidente CM</a:t>
            </a:r>
          </a:p>
        </p:txBody>
      </p:sp>
      <p:sp>
        <p:nvSpPr>
          <p:cNvPr id="34" name="Rettangolo con angoli arrotondati 33">
            <a:extLst>
              <a:ext uri="{FF2B5EF4-FFF2-40B4-BE49-F238E27FC236}">
                <a16:creationId xmlns:a16="http://schemas.microsoft.com/office/drawing/2014/main" id="{23A4FD56-D7F8-43D7-9410-C73F4E4BC545}"/>
              </a:ext>
            </a:extLst>
          </p:cNvPr>
          <p:cNvSpPr/>
          <p:nvPr/>
        </p:nvSpPr>
        <p:spPr>
          <a:xfrm>
            <a:off x="4007768" y="3868444"/>
            <a:ext cx="1728192" cy="288032"/>
          </a:xfrm>
          <a:prstGeom prst="round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AQ Didattica</a:t>
            </a:r>
          </a:p>
        </p:txBody>
      </p:sp>
      <p:sp>
        <p:nvSpPr>
          <p:cNvPr id="35" name="Ovale 34">
            <a:extLst>
              <a:ext uri="{FF2B5EF4-FFF2-40B4-BE49-F238E27FC236}">
                <a16:creationId xmlns:a16="http://schemas.microsoft.com/office/drawing/2014/main" id="{ADB921E7-B60B-417F-B56E-16167E016A61}"/>
              </a:ext>
            </a:extLst>
          </p:cNvPr>
          <p:cNvSpPr/>
          <p:nvPr/>
        </p:nvSpPr>
        <p:spPr>
          <a:xfrm>
            <a:off x="5348917" y="4665494"/>
            <a:ext cx="1494166" cy="185713"/>
          </a:xfrm>
          <a:prstGeom prst="ellipse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dirty="0">
                <a:latin typeface="Calibri" panose="020F0502020204030204" pitchFamily="34" charset="0"/>
                <a:cs typeface="Calibri" panose="020F0502020204030204" pitchFamily="34" charset="0"/>
              </a:rPr>
              <a:t>Coordinatore </a:t>
            </a:r>
            <a:r>
              <a:rPr lang="it-IT" sz="900" dirty="0" err="1">
                <a:latin typeface="Calibri" panose="020F0502020204030204" pitchFamily="34" charset="0"/>
                <a:cs typeface="Calibri" panose="020F0502020204030204" pitchFamily="34" charset="0"/>
              </a:rPr>
              <a:t>CdS</a:t>
            </a:r>
            <a:endParaRPr lang="it-IT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Decisione 60">
            <a:extLst>
              <a:ext uri="{FF2B5EF4-FFF2-40B4-BE49-F238E27FC236}">
                <a16:creationId xmlns:a16="http://schemas.microsoft.com/office/drawing/2014/main" id="{0A2F5897-8BCC-4D4F-BAB0-50FA20C857E5}"/>
              </a:ext>
            </a:extLst>
          </p:cNvPr>
          <p:cNvSpPr/>
          <p:nvPr/>
        </p:nvSpPr>
        <p:spPr>
          <a:xfrm>
            <a:off x="4761739" y="5435955"/>
            <a:ext cx="1224136" cy="719708"/>
          </a:xfrm>
          <a:prstGeom prst="flowChartDecision">
            <a:avLst/>
          </a:prstGeom>
          <a:solidFill>
            <a:srgbClr val="0066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Riesame Ciclico</a:t>
            </a:r>
          </a:p>
        </p:txBody>
      </p:sp>
      <p:cxnSp>
        <p:nvCxnSpPr>
          <p:cNvPr id="86" name="Connettore a gomito 85">
            <a:extLst>
              <a:ext uri="{FF2B5EF4-FFF2-40B4-BE49-F238E27FC236}">
                <a16:creationId xmlns:a16="http://schemas.microsoft.com/office/drawing/2014/main" id="{4838AAEE-6DD2-4422-941E-64B6178FD529}"/>
              </a:ext>
            </a:extLst>
          </p:cNvPr>
          <p:cNvCxnSpPr>
            <a:stCxn id="32" idx="0"/>
            <a:endCxn id="34" idx="0"/>
          </p:cNvCxnSpPr>
          <p:nvPr/>
        </p:nvCxnSpPr>
        <p:spPr>
          <a:xfrm rot="16200000" flipH="1">
            <a:off x="3950064" y="2946644"/>
            <a:ext cx="7396" cy="1836204"/>
          </a:xfrm>
          <a:prstGeom prst="bentConnector3">
            <a:avLst>
              <a:gd name="adj1" fmla="val -1414467"/>
            </a:avLst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ttore diritto 88">
            <a:extLst>
              <a:ext uri="{FF2B5EF4-FFF2-40B4-BE49-F238E27FC236}">
                <a16:creationId xmlns:a16="http://schemas.microsoft.com/office/drawing/2014/main" id="{04A7ACA4-E969-4785-A12D-E82129A7E4CE}"/>
              </a:ext>
            </a:extLst>
          </p:cNvPr>
          <p:cNvCxnSpPr>
            <a:stCxn id="12" idx="2"/>
          </p:cNvCxnSpPr>
          <p:nvPr/>
        </p:nvCxnSpPr>
        <p:spPr>
          <a:xfrm>
            <a:off x="3755740" y="3550660"/>
            <a:ext cx="0" cy="197294"/>
          </a:xfrm>
          <a:prstGeom prst="line">
            <a:avLst/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ttore 2 90">
            <a:extLst>
              <a:ext uri="{FF2B5EF4-FFF2-40B4-BE49-F238E27FC236}">
                <a16:creationId xmlns:a16="http://schemas.microsoft.com/office/drawing/2014/main" id="{BCC1E50F-5C03-444E-B9FA-A3469226C413}"/>
              </a:ext>
            </a:extLst>
          </p:cNvPr>
          <p:cNvCxnSpPr/>
          <p:nvPr/>
        </p:nvCxnSpPr>
        <p:spPr>
          <a:xfrm flipV="1">
            <a:off x="2171564" y="1772816"/>
            <a:ext cx="1476164" cy="619645"/>
          </a:xfrm>
          <a:prstGeom prst="straightConnector1">
            <a:avLst/>
          </a:prstGeom>
          <a:ln w="28575">
            <a:solidFill>
              <a:srgbClr val="FF660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ttore 2 91">
            <a:extLst>
              <a:ext uri="{FF2B5EF4-FFF2-40B4-BE49-F238E27FC236}">
                <a16:creationId xmlns:a16="http://schemas.microsoft.com/office/drawing/2014/main" id="{BBD9E155-7C0C-4CC1-B36E-8F5ED2938F7E}"/>
              </a:ext>
            </a:extLst>
          </p:cNvPr>
          <p:cNvCxnSpPr>
            <a:cxnSpLocks/>
          </p:cNvCxnSpPr>
          <p:nvPr/>
        </p:nvCxnSpPr>
        <p:spPr>
          <a:xfrm flipV="1">
            <a:off x="2207568" y="2276872"/>
            <a:ext cx="2088232" cy="216024"/>
          </a:xfrm>
          <a:prstGeom prst="straightConnector1">
            <a:avLst/>
          </a:prstGeom>
          <a:ln w="28575">
            <a:solidFill>
              <a:srgbClr val="FF660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ttore 2 94">
            <a:extLst>
              <a:ext uri="{FF2B5EF4-FFF2-40B4-BE49-F238E27FC236}">
                <a16:creationId xmlns:a16="http://schemas.microsoft.com/office/drawing/2014/main" id="{40622527-A3E9-49F1-91FB-E1C4EDBFCBF4}"/>
              </a:ext>
            </a:extLst>
          </p:cNvPr>
          <p:cNvCxnSpPr>
            <a:cxnSpLocks/>
          </p:cNvCxnSpPr>
          <p:nvPr/>
        </p:nvCxnSpPr>
        <p:spPr>
          <a:xfrm flipV="1">
            <a:off x="1225493" y="1073256"/>
            <a:ext cx="42343" cy="1094286"/>
          </a:xfrm>
          <a:prstGeom prst="straightConnector1">
            <a:avLst/>
          </a:prstGeom>
          <a:ln w="28575">
            <a:solidFill>
              <a:srgbClr val="FF660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ttore 2 96">
            <a:extLst>
              <a:ext uri="{FF2B5EF4-FFF2-40B4-BE49-F238E27FC236}">
                <a16:creationId xmlns:a16="http://schemas.microsoft.com/office/drawing/2014/main" id="{8F836BD4-291D-41A6-A300-4C5E3738BC80}"/>
              </a:ext>
            </a:extLst>
          </p:cNvPr>
          <p:cNvCxnSpPr>
            <a:cxnSpLocks/>
          </p:cNvCxnSpPr>
          <p:nvPr/>
        </p:nvCxnSpPr>
        <p:spPr>
          <a:xfrm flipV="1">
            <a:off x="1074346" y="2739917"/>
            <a:ext cx="42343" cy="1094286"/>
          </a:xfrm>
          <a:prstGeom prst="straightConnector1">
            <a:avLst/>
          </a:prstGeom>
          <a:ln w="28575">
            <a:solidFill>
              <a:srgbClr val="FF660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ttore 2 97">
            <a:extLst>
              <a:ext uri="{FF2B5EF4-FFF2-40B4-BE49-F238E27FC236}">
                <a16:creationId xmlns:a16="http://schemas.microsoft.com/office/drawing/2014/main" id="{790FB1C2-7E82-47D8-BDEA-AA678D73465E}"/>
              </a:ext>
            </a:extLst>
          </p:cNvPr>
          <p:cNvCxnSpPr>
            <a:cxnSpLocks/>
          </p:cNvCxnSpPr>
          <p:nvPr/>
        </p:nvCxnSpPr>
        <p:spPr>
          <a:xfrm flipV="1">
            <a:off x="3269686" y="2615999"/>
            <a:ext cx="924441" cy="1345042"/>
          </a:xfrm>
          <a:prstGeom prst="straightConnector1">
            <a:avLst/>
          </a:prstGeom>
          <a:ln w="28575">
            <a:solidFill>
              <a:srgbClr val="FF660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ttore 2 98">
            <a:extLst>
              <a:ext uri="{FF2B5EF4-FFF2-40B4-BE49-F238E27FC236}">
                <a16:creationId xmlns:a16="http://schemas.microsoft.com/office/drawing/2014/main" id="{E86DCC3F-FA5E-44A1-B3EC-515B4BD5F386}"/>
              </a:ext>
            </a:extLst>
          </p:cNvPr>
          <p:cNvCxnSpPr>
            <a:cxnSpLocks/>
          </p:cNvCxnSpPr>
          <p:nvPr/>
        </p:nvCxnSpPr>
        <p:spPr>
          <a:xfrm flipV="1">
            <a:off x="4120387" y="2546574"/>
            <a:ext cx="513768" cy="550961"/>
          </a:xfrm>
          <a:prstGeom prst="straightConnector1">
            <a:avLst/>
          </a:prstGeom>
          <a:ln w="28575">
            <a:solidFill>
              <a:srgbClr val="FF660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ttore 2 100">
            <a:extLst>
              <a:ext uri="{FF2B5EF4-FFF2-40B4-BE49-F238E27FC236}">
                <a16:creationId xmlns:a16="http://schemas.microsoft.com/office/drawing/2014/main" id="{4CB644F7-D040-4C51-B6A7-5005000DE4C5}"/>
              </a:ext>
            </a:extLst>
          </p:cNvPr>
          <p:cNvCxnSpPr>
            <a:cxnSpLocks/>
          </p:cNvCxnSpPr>
          <p:nvPr/>
        </p:nvCxnSpPr>
        <p:spPr>
          <a:xfrm flipH="1" flipV="1">
            <a:off x="7500156" y="2541942"/>
            <a:ext cx="666074" cy="550870"/>
          </a:xfrm>
          <a:prstGeom prst="straightConnector1">
            <a:avLst/>
          </a:prstGeom>
          <a:ln w="28575">
            <a:solidFill>
              <a:srgbClr val="FF660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ttore 2 104">
            <a:extLst>
              <a:ext uri="{FF2B5EF4-FFF2-40B4-BE49-F238E27FC236}">
                <a16:creationId xmlns:a16="http://schemas.microsoft.com/office/drawing/2014/main" id="{0BD4D5AE-3E02-4AF1-91CD-5BF674BE4F3C}"/>
              </a:ext>
            </a:extLst>
          </p:cNvPr>
          <p:cNvCxnSpPr>
            <a:cxnSpLocks/>
          </p:cNvCxnSpPr>
          <p:nvPr/>
        </p:nvCxnSpPr>
        <p:spPr>
          <a:xfrm>
            <a:off x="1807485" y="4095524"/>
            <a:ext cx="544099" cy="11285"/>
          </a:xfrm>
          <a:prstGeom prst="straightConnector1">
            <a:avLst/>
          </a:prstGeom>
          <a:ln w="28575">
            <a:solidFill>
              <a:srgbClr val="FF660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ttore 2 106">
            <a:extLst>
              <a:ext uri="{FF2B5EF4-FFF2-40B4-BE49-F238E27FC236}">
                <a16:creationId xmlns:a16="http://schemas.microsoft.com/office/drawing/2014/main" id="{0281EF68-75B5-4A35-89CB-A9BFD194835C}"/>
              </a:ext>
            </a:extLst>
          </p:cNvPr>
          <p:cNvCxnSpPr>
            <a:cxnSpLocks/>
          </p:cNvCxnSpPr>
          <p:nvPr/>
        </p:nvCxnSpPr>
        <p:spPr>
          <a:xfrm flipH="1" flipV="1">
            <a:off x="2168395" y="2637293"/>
            <a:ext cx="509108" cy="1298933"/>
          </a:xfrm>
          <a:prstGeom prst="straightConnector1">
            <a:avLst/>
          </a:prstGeom>
          <a:ln w="28575">
            <a:solidFill>
              <a:srgbClr val="FF660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ttore 2 108">
            <a:extLst>
              <a:ext uri="{FF2B5EF4-FFF2-40B4-BE49-F238E27FC236}">
                <a16:creationId xmlns:a16="http://schemas.microsoft.com/office/drawing/2014/main" id="{3E12EE48-D42B-460C-9D62-04C05BC2A7F9}"/>
              </a:ext>
            </a:extLst>
          </p:cNvPr>
          <p:cNvCxnSpPr>
            <a:cxnSpLocks/>
            <a:endCxn id="22" idx="4"/>
          </p:cNvCxnSpPr>
          <p:nvPr/>
        </p:nvCxnSpPr>
        <p:spPr>
          <a:xfrm flipV="1">
            <a:off x="5560449" y="2664609"/>
            <a:ext cx="535551" cy="1857542"/>
          </a:xfrm>
          <a:prstGeom prst="straightConnector1">
            <a:avLst/>
          </a:prstGeom>
          <a:ln w="28575">
            <a:solidFill>
              <a:srgbClr val="FF660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ttore 2 112">
            <a:extLst>
              <a:ext uri="{FF2B5EF4-FFF2-40B4-BE49-F238E27FC236}">
                <a16:creationId xmlns:a16="http://schemas.microsoft.com/office/drawing/2014/main" id="{2E6E274D-BFEC-40E6-B812-44EF495FE3D0}"/>
              </a:ext>
            </a:extLst>
          </p:cNvPr>
          <p:cNvCxnSpPr>
            <a:cxnSpLocks/>
          </p:cNvCxnSpPr>
          <p:nvPr/>
        </p:nvCxnSpPr>
        <p:spPr>
          <a:xfrm flipH="1" flipV="1">
            <a:off x="1778280" y="4390916"/>
            <a:ext cx="3593069" cy="198437"/>
          </a:xfrm>
          <a:prstGeom prst="straightConnector1">
            <a:avLst/>
          </a:prstGeom>
          <a:ln w="28575">
            <a:solidFill>
              <a:srgbClr val="FF660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ttore 2 115">
            <a:extLst>
              <a:ext uri="{FF2B5EF4-FFF2-40B4-BE49-F238E27FC236}">
                <a16:creationId xmlns:a16="http://schemas.microsoft.com/office/drawing/2014/main" id="{BA2C5C21-633A-4CC4-AF13-CB578B623B36}"/>
              </a:ext>
            </a:extLst>
          </p:cNvPr>
          <p:cNvCxnSpPr>
            <a:cxnSpLocks/>
          </p:cNvCxnSpPr>
          <p:nvPr/>
        </p:nvCxnSpPr>
        <p:spPr>
          <a:xfrm>
            <a:off x="2211041" y="2635552"/>
            <a:ext cx="3160308" cy="1870187"/>
          </a:xfrm>
          <a:prstGeom prst="straightConnector1">
            <a:avLst/>
          </a:prstGeom>
          <a:ln w="28575">
            <a:solidFill>
              <a:srgbClr val="FF660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ttore 2 117">
            <a:extLst>
              <a:ext uri="{FF2B5EF4-FFF2-40B4-BE49-F238E27FC236}">
                <a16:creationId xmlns:a16="http://schemas.microsoft.com/office/drawing/2014/main" id="{824E0EBD-F51B-43F8-BFFF-945D61340563}"/>
              </a:ext>
            </a:extLst>
          </p:cNvPr>
          <p:cNvCxnSpPr>
            <a:cxnSpLocks/>
          </p:cNvCxnSpPr>
          <p:nvPr/>
        </p:nvCxnSpPr>
        <p:spPr>
          <a:xfrm>
            <a:off x="2250829" y="2593681"/>
            <a:ext cx="1188930" cy="509778"/>
          </a:xfrm>
          <a:prstGeom prst="straightConnector1">
            <a:avLst/>
          </a:prstGeom>
          <a:ln w="28575">
            <a:solidFill>
              <a:srgbClr val="FF660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nettore 2 119">
            <a:extLst>
              <a:ext uri="{FF2B5EF4-FFF2-40B4-BE49-F238E27FC236}">
                <a16:creationId xmlns:a16="http://schemas.microsoft.com/office/drawing/2014/main" id="{EECAE611-B210-4ECB-8001-F0B8F47E4D70}"/>
              </a:ext>
            </a:extLst>
          </p:cNvPr>
          <p:cNvCxnSpPr>
            <a:cxnSpLocks/>
          </p:cNvCxnSpPr>
          <p:nvPr/>
        </p:nvCxnSpPr>
        <p:spPr>
          <a:xfrm>
            <a:off x="2323783" y="2539858"/>
            <a:ext cx="4338881" cy="583154"/>
          </a:xfrm>
          <a:prstGeom prst="straightConnector1">
            <a:avLst/>
          </a:prstGeom>
          <a:ln w="28575">
            <a:solidFill>
              <a:srgbClr val="FF660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ttore 2 122">
            <a:extLst>
              <a:ext uri="{FF2B5EF4-FFF2-40B4-BE49-F238E27FC236}">
                <a16:creationId xmlns:a16="http://schemas.microsoft.com/office/drawing/2014/main" id="{15A1B4B6-A91D-4511-82D6-598A7622AA88}"/>
              </a:ext>
            </a:extLst>
          </p:cNvPr>
          <p:cNvCxnSpPr>
            <a:cxnSpLocks/>
          </p:cNvCxnSpPr>
          <p:nvPr/>
        </p:nvCxnSpPr>
        <p:spPr>
          <a:xfrm flipV="1">
            <a:off x="1759418" y="3357177"/>
            <a:ext cx="421226" cy="536711"/>
          </a:xfrm>
          <a:prstGeom prst="straightConnector1">
            <a:avLst/>
          </a:prstGeom>
          <a:ln w="28575">
            <a:solidFill>
              <a:srgbClr val="FF660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1CAB1F8E-8D25-4F91-BA9A-AFE2FF55EE2A}"/>
              </a:ext>
            </a:extLst>
          </p:cNvPr>
          <p:cNvSpPr txBox="1"/>
          <p:nvPr/>
        </p:nvSpPr>
        <p:spPr>
          <a:xfrm rot="5400000">
            <a:off x="6821222" y="485343"/>
            <a:ext cx="3086059" cy="6413639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prstTxWarp prst="textArchUp">
              <a:avLst>
                <a:gd name="adj" fmla="val 5454554"/>
              </a:avLst>
            </a:prstTxWarp>
            <a:spAutoFit/>
            <a:sp3d extrusionH="57150">
              <a:bevelT w="38100" h="38100"/>
            </a:sp3d>
          </a:bodyPr>
          <a:lstStyle/>
          <a:p>
            <a:pPr algn="ctr"/>
            <a:r>
              <a:rPr lang="it-IT" sz="2800" dirty="0">
                <a:solidFill>
                  <a:srgbClr val="FF6600"/>
                </a:solidFill>
                <a:effectLst>
                  <a:innerShdw blurRad="114300">
                    <a:prstClr val="black"/>
                  </a:innerShdw>
                </a:effectLst>
                <a:latin typeface="Arial Black" pitchFamily="34" charset="0"/>
              </a:rPr>
              <a:t>Sistema AQ</a:t>
            </a:r>
          </a:p>
        </p:txBody>
      </p:sp>
      <p:cxnSp>
        <p:nvCxnSpPr>
          <p:cNvPr id="70" name="Connettore 2 69">
            <a:extLst>
              <a:ext uri="{FF2B5EF4-FFF2-40B4-BE49-F238E27FC236}">
                <a16:creationId xmlns:a16="http://schemas.microsoft.com/office/drawing/2014/main" id="{A5203C06-56D5-490B-A6CD-6A860BB8624F}"/>
              </a:ext>
            </a:extLst>
          </p:cNvPr>
          <p:cNvCxnSpPr>
            <a:cxnSpLocks/>
          </p:cNvCxnSpPr>
          <p:nvPr/>
        </p:nvCxnSpPr>
        <p:spPr>
          <a:xfrm flipH="1" flipV="1">
            <a:off x="7317672" y="923916"/>
            <a:ext cx="531037" cy="1389145"/>
          </a:xfrm>
          <a:prstGeom prst="straightConnector1">
            <a:avLst/>
          </a:prstGeom>
          <a:ln w="28575">
            <a:solidFill>
              <a:srgbClr val="FF660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4601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L'Assicurazione Qualità in Sapienza - 2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it-IT" dirty="0"/>
              <a:t>Amministrazione Centrale </a:t>
            </a:r>
            <a:r>
              <a:rPr lang="it-IT" b="0" spc="-50" dirty="0"/>
              <a:t>(Area Supporto Strategico e Comunicazione, Area Offerta Formativa, Area supporto alla Ricerca, Area Internazionalizzazione, Area Contabilità e Finanza, Centro </a:t>
            </a:r>
            <a:r>
              <a:rPr lang="it-IT" b="0" spc="-50" dirty="0" err="1"/>
              <a:t>InfoSapienza</a:t>
            </a:r>
            <a:r>
              <a:rPr lang="it-IT" b="0" spc="-50" dirty="0"/>
              <a:t>)</a:t>
            </a:r>
          </a:p>
          <a:p>
            <a:pPr>
              <a:spcBef>
                <a:spcPts val="1200"/>
              </a:spcBef>
            </a:pPr>
            <a:r>
              <a:rPr lang="it-IT" dirty="0"/>
              <a:t>Nucleo Valutazione di Ateneo</a:t>
            </a:r>
          </a:p>
          <a:p>
            <a:pPr>
              <a:spcBef>
                <a:spcPts val="1200"/>
              </a:spcBef>
            </a:pPr>
            <a:r>
              <a:rPr lang="it-IT" dirty="0"/>
              <a:t>Team Qualità (Presidio Qualità)</a:t>
            </a:r>
          </a:p>
          <a:p>
            <a:pPr>
              <a:spcBef>
                <a:spcPts val="1200"/>
              </a:spcBef>
            </a:pPr>
            <a:r>
              <a:rPr lang="it-IT" dirty="0"/>
              <a:t>Comitati di Monitoraggio di Facoltà</a:t>
            </a:r>
          </a:p>
          <a:p>
            <a:pPr>
              <a:spcBef>
                <a:spcPts val="1200"/>
              </a:spcBef>
            </a:pPr>
            <a:r>
              <a:rPr lang="it-IT" dirty="0"/>
              <a:t>Commissioni Paritetiche Docenti-Studenti</a:t>
            </a:r>
          </a:p>
          <a:p>
            <a:pPr>
              <a:spcBef>
                <a:spcPts val="1200"/>
              </a:spcBef>
            </a:pPr>
            <a:r>
              <a:rPr lang="it-IT" dirty="0"/>
              <a:t>Facoltà</a:t>
            </a:r>
            <a:r>
              <a:rPr lang="it-IT" b="0" dirty="0"/>
              <a:t> (Manager Didattici)</a:t>
            </a:r>
          </a:p>
          <a:p>
            <a:pPr>
              <a:spcBef>
                <a:spcPts val="1200"/>
              </a:spcBef>
            </a:pPr>
            <a:r>
              <a:rPr lang="it-IT" dirty="0"/>
              <a:t>Dipartimenti</a:t>
            </a:r>
            <a:r>
              <a:rPr lang="it-IT" b="0" dirty="0"/>
              <a:t> (Referenti per la Didattica e la Ricerca)</a:t>
            </a:r>
          </a:p>
          <a:p>
            <a:pPr>
              <a:spcBef>
                <a:spcPts val="1200"/>
              </a:spcBef>
            </a:pPr>
            <a:r>
              <a:rPr lang="it-IT" dirty="0"/>
              <a:t>Corsi di Studio </a:t>
            </a:r>
            <a:r>
              <a:rPr lang="it-IT" b="0" dirty="0"/>
              <a:t>(Commissione GAQ che opera come Presidio Qualità di </a:t>
            </a:r>
            <a:r>
              <a:rPr lang="it-IT" b="0" dirty="0" err="1"/>
              <a:t>CdS</a:t>
            </a:r>
            <a:r>
              <a:rPr lang="it-IT" b="0" dirty="0"/>
              <a:t>)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L'Assicurazione Qualità Sapienza alla prova dell'Accreditamento - 25/09/2018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50F1-8EF7-4700-AF84-40EA8956EB7D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Team Qualità Sapienza</a:t>
            </a:r>
          </a:p>
        </p:txBody>
      </p:sp>
    </p:spTree>
    <p:extLst>
      <p:ext uri="{BB962C8B-B14F-4D97-AF65-F5344CB8AC3E}">
        <p14:creationId xmlns:p14="http://schemas.microsoft.com/office/powerpoint/2010/main" val="3486275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Una linea strategica per il Team Qualità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Team Qualità Sapienza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L'Assicurazione Qualità Sapienza alla prova dell'Accreditamento - 25/09/2018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50F1-8EF7-4700-AF84-40EA8956EB7D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1703512" y="1052736"/>
            <a:ext cx="10009112" cy="4752528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it-IT" sz="2000" dirty="0"/>
              <a:t>sensibilizzare i “decisori”</a:t>
            </a:r>
            <a:r>
              <a:rPr lang="it-IT" sz="2000" b="0" dirty="0"/>
              <a:t> (Rettore, Direttore Generale, Senato Accademico, Consiglio di Amministrazione) sul tema della Qualità</a:t>
            </a:r>
          </a:p>
          <a:p>
            <a:pPr>
              <a:spcBef>
                <a:spcPts val="1200"/>
              </a:spcBef>
            </a:pPr>
            <a:r>
              <a:rPr lang="it-IT" sz="2000" dirty="0"/>
              <a:t>attivare gli "attori"</a:t>
            </a:r>
            <a:r>
              <a:rPr lang="it-IT" sz="2000" b="0" dirty="0"/>
              <a:t> (Presidi, Direttori di Dipartimento, Presidenti di </a:t>
            </a:r>
            <a:r>
              <a:rPr lang="it-IT" sz="2000" b="0" dirty="0" err="1"/>
              <a:t>CdS</a:t>
            </a:r>
            <a:r>
              <a:rPr lang="it-IT" sz="2000" b="0" dirty="0"/>
              <a:t>, Manager Didattici, Referenti per la Qualità di Dipartimento) sugli aspetti sostanziali e non solo formali dell’Assicurazione Qualità</a:t>
            </a:r>
          </a:p>
          <a:p>
            <a:pPr>
              <a:spcBef>
                <a:spcPts val="1200"/>
              </a:spcBef>
            </a:pPr>
            <a:r>
              <a:rPr lang="it-IT" sz="2000" dirty="0"/>
              <a:t>realizzare una maggiore integrazione tra i diversi sistemi di pianificazione: </a:t>
            </a:r>
            <a:r>
              <a:rPr lang="it-IT" sz="2000" b="0" dirty="0"/>
              <a:t>l'Assicurazione Qualità è parte della gestione delle performance dell'Ateneo</a:t>
            </a:r>
          </a:p>
          <a:p>
            <a:pPr>
              <a:spcBef>
                <a:spcPts val="1200"/>
              </a:spcBef>
            </a:pPr>
            <a:r>
              <a:rPr lang="it-IT" sz="2000" dirty="0"/>
              <a:t>attuare una forte sinergia con la Commissione Didattica di Ateneo</a:t>
            </a:r>
            <a:r>
              <a:rPr lang="it-IT" sz="2000" b="0" dirty="0"/>
              <a:t> per l'AQ della Didattica</a:t>
            </a:r>
          </a:p>
          <a:p>
            <a:pPr>
              <a:spcBef>
                <a:spcPts val="1200"/>
              </a:spcBef>
            </a:pPr>
            <a:r>
              <a:rPr lang="it-IT" sz="2000" dirty="0"/>
              <a:t>consolidare il modello a rete  che risulta di fondamentale importanza per  corresponsabilizzare Facoltà e Dipartimenti</a:t>
            </a:r>
            <a:r>
              <a:rPr lang="it-IT" sz="2000" b="0" dirty="0"/>
              <a:t> nel presidiare il processo di Assicurazione Qualità e di autovalutazione dei </a:t>
            </a:r>
            <a:r>
              <a:rPr lang="it-IT" sz="2000" b="0" dirty="0" err="1"/>
              <a:t>CdS</a:t>
            </a:r>
            <a:endParaRPr lang="it-IT" sz="2000" b="0" dirty="0"/>
          </a:p>
          <a:p>
            <a:pPr>
              <a:spcBef>
                <a:spcPts val="1200"/>
              </a:spcBef>
            </a:pPr>
            <a:r>
              <a:rPr lang="it-IT" sz="2000" dirty="0"/>
              <a:t>favorire il rafforzamento delle strutture di supporto al Team Qualità </a:t>
            </a:r>
            <a:r>
              <a:rPr lang="it-IT" sz="2000" b="0" dirty="0"/>
              <a:t>attraverso l'individuazione di una struttura di riferimento da far crescere sui temi dell'Assicurazione Qualità</a:t>
            </a:r>
          </a:p>
        </p:txBody>
      </p:sp>
    </p:spTree>
    <p:extLst>
      <p:ext uri="{BB962C8B-B14F-4D97-AF65-F5344CB8AC3E}">
        <p14:creationId xmlns:p14="http://schemas.microsoft.com/office/powerpoint/2010/main" val="1823037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A6ECCD-23B1-40C3-9AD8-E2DB0FB0B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 azioni sviluppate a livello di Ateneo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6F59ABF-6785-439B-934C-D7CA88068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1504" y="1055183"/>
            <a:ext cx="10526292" cy="5184576"/>
          </a:xfrm>
        </p:spPr>
        <p:txBody>
          <a:bodyPr/>
          <a:lstStyle/>
          <a:p>
            <a:r>
              <a:rPr lang="it-IT" sz="2200" dirty="0"/>
              <a:t>Costruzione del Sistema di Assicurazione Qualità Sapienza</a:t>
            </a:r>
            <a:r>
              <a:rPr lang="it-IT" sz="2200" b="0" dirty="0"/>
              <a:t> (Procedure e Linee Guida)</a:t>
            </a:r>
          </a:p>
          <a:p>
            <a:r>
              <a:rPr lang="it-IT" sz="2200" dirty="0"/>
              <a:t>Azioni di Supporto ai Comitati di Monitoraggio e alle Commissioni Paritetiche </a:t>
            </a:r>
            <a:r>
              <a:rPr lang="it-IT" sz="2200" b="0" dirty="0"/>
              <a:t>Docenti Studenti (Predisposizione Linee Guida, Momenti di incontro e confronto, Formazione,..)</a:t>
            </a:r>
          </a:p>
          <a:p>
            <a:r>
              <a:rPr lang="it-IT" sz="2200" dirty="0"/>
              <a:t>Attività di Formazione per Docenti, Personale TA, Studenti </a:t>
            </a:r>
            <a:r>
              <a:rPr lang="it-IT" sz="2200" b="0" dirty="0"/>
              <a:t>(Progettazione Corsi di Studio, Autovalutazione, Processi, Procedure di Accreditamento, Audit,…..)</a:t>
            </a:r>
          </a:p>
          <a:p>
            <a:r>
              <a:rPr lang="it-IT" sz="2200" dirty="0"/>
              <a:t>Rafforzamento delle capacità di Autovalutazione</a:t>
            </a:r>
            <a:r>
              <a:rPr lang="it-IT" sz="2200" b="0" dirty="0"/>
              <a:t> dei </a:t>
            </a:r>
            <a:r>
              <a:rPr lang="it-IT" sz="2200" dirty="0" err="1"/>
              <a:t>CdS</a:t>
            </a:r>
            <a:r>
              <a:rPr lang="it-IT" sz="2200" dirty="0"/>
              <a:t> </a:t>
            </a:r>
            <a:r>
              <a:rPr lang="it-IT" sz="2200" b="0" dirty="0"/>
              <a:t>(3 Riesami Ciclici, Riesame e Scheda di Monitoraggio Annuale) e dei </a:t>
            </a:r>
            <a:r>
              <a:rPr lang="it-IT" sz="2200" dirty="0"/>
              <a:t>Dipartimenti</a:t>
            </a:r>
            <a:r>
              <a:rPr lang="it-IT" sz="2200" b="0" dirty="0"/>
              <a:t> (Scheda SUA-RD Piano Strategico)</a:t>
            </a:r>
          </a:p>
          <a:p>
            <a:r>
              <a:rPr lang="it-IT" sz="2200" dirty="0"/>
              <a:t>Azioni di supporto per la Qualità e l'Innovazione della Didattica</a:t>
            </a:r>
            <a:r>
              <a:rPr lang="it-IT" sz="2200" b="0" dirty="0"/>
              <a:t> con una forte sinergia tra Commissione Didattica di Ateneo e Team Qualità (Costituzione del Gruppo </a:t>
            </a:r>
            <a:r>
              <a:rPr lang="it-IT" sz="2200" b="0" dirty="0" err="1"/>
              <a:t>QuID</a:t>
            </a:r>
            <a:r>
              <a:rPr lang="it-IT" sz="2200" b="0" dirty="0"/>
              <a:t>, Formazione Docenti, promozione della costituzione di un Centro di Competenza)</a:t>
            </a:r>
          </a:p>
          <a:p>
            <a:r>
              <a:rPr lang="it-IT" sz="2200" dirty="0"/>
              <a:t>Gestione delle Opinioni degli Studenti in linea con le indicazioni ANVUR</a:t>
            </a:r>
            <a:br>
              <a:rPr lang="it-IT" sz="2200" dirty="0"/>
            </a:br>
            <a:r>
              <a:rPr lang="it-IT" sz="2200" b="0" dirty="0"/>
              <a:t>(rilevazione, elaborazione risultati e loro restituzione ai Docenti, ai Comitati di Monitoraggio, alle CPDS, ai Presidi e ai Direttori di Dipartimento)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42DCAA-9FE3-45EA-9713-FB3658D54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Team Qualità Sapienza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22384B2-7E99-4E0A-B9B7-64BA9F72B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L'Assicurazione Qualità Sapienza alla prova dell'Accreditamento - 25/09/2018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7D140DD-E20E-4669-A066-F19B4989C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50F1-8EF7-4700-AF84-40EA8956EB7D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3282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A6ECCD-23B1-40C3-9AD8-E2DB0FB0B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pc="-100" dirty="0"/>
              <a:t>Le azioni sviluppate a livello di </a:t>
            </a:r>
            <a:r>
              <a:rPr lang="it-IT" spc="-100" dirty="0" err="1"/>
              <a:t>CdS</a:t>
            </a:r>
            <a:r>
              <a:rPr lang="it-IT" spc="-100" dirty="0"/>
              <a:t> e Dipartimenti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6F59ABF-6785-439B-934C-D7CA88068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1503" y="764704"/>
            <a:ext cx="10526293" cy="5475055"/>
          </a:xfrm>
        </p:spPr>
        <p:txBody>
          <a:bodyPr/>
          <a:lstStyle/>
          <a:p>
            <a:r>
              <a:rPr lang="it-IT" sz="2200" dirty="0"/>
              <a:t>Azioni di Supporto a tutti i Corsi di Studio sia da parte del Team Qualità sia da parte dei Comitati di Monitoraggio</a:t>
            </a:r>
            <a:r>
              <a:rPr lang="it-IT" sz="2200" b="0" dirty="0"/>
              <a:t> (Predisposizione Documentazione, Momenti di incontro e confronto, Revisione </a:t>
            </a:r>
            <a:r>
              <a:rPr lang="it-IT" sz="2200" b="0" dirty="0" err="1"/>
              <a:t>RdR</a:t>
            </a:r>
            <a:r>
              <a:rPr lang="it-IT" sz="2200" b="0" dirty="0"/>
              <a:t> e Schede Monitoraggio, Formazione, …)</a:t>
            </a:r>
          </a:p>
          <a:p>
            <a:r>
              <a:rPr lang="it-IT" sz="2200" dirty="0"/>
              <a:t>Supporto ai Corsi di Studio per il miglioramento della Progettazione dei </a:t>
            </a:r>
            <a:r>
              <a:rPr lang="it-IT" sz="2200" dirty="0" err="1"/>
              <a:t>CdS</a:t>
            </a:r>
            <a:r>
              <a:rPr lang="it-IT" sz="2200" dirty="0"/>
              <a:t> e della Scheda SUA-CDS</a:t>
            </a:r>
            <a:r>
              <a:rPr lang="it-IT" sz="2200" b="0" dirty="0"/>
              <a:t> (Linee Guida SUA-CDS, Linee Guida Consultazioni Parti Interessate, Linee Guida compilazione Matrice di Tuning, Linee Guida Schede Insegnamento)</a:t>
            </a:r>
          </a:p>
          <a:p>
            <a:r>
              <a:rPr lang="it-IT" sz="2200" dirty="0"/>
              <a:t>Progetto Laurea Tutoring</a:t>
            </a:r>
            <a:r>
              <a:rPr lang="it-IT" sz="2200" b="0" dirty="0"/>
              <a:t> per il supporto agli studenti fuori corso ante-509/99</a:t>
            </a:r>
          </a:p>
          <a:p>
            <a:r>
              <a:rPr lang="it-IT" sz="2200" dirty="0"/>
              <a:t>Progetto Sperimentale per la compilazione della Matrice di Tuning </a:t>
            </a:r>
            <a:r>
              <a:rPr lang="it-IT" sz="2200" b="0" dirty="0"/>
              <a:t>(SUA-CDS 2019-20)</a:t>
            </a:r>
          </a:p>
          <a:p>
            <a:r>
              <a:rPr lang="it-IT" sz="2200" dirty="0"/>
              <a:t>Progetto Sperimentale per il supporto ai </a:t>
            </a:r>
            <a:r>
              <a:rPr lang="it-IT" sz="2200" dirty="0" err="1"/>
              <a:t>CdS</a:t>
            </a:r>
            <a:r>
              <a:rPr lang="it-IT" sz="2200" dirty="0"/>
              <a:t> sul Monitoraggio delle Carriere </a:t>
            </a:r>
            <a:r>
              <a:rPr lang="it-IT" sz="2200" b="0" dirty="0"/>
              <a:t>e la prevenzione degli abbandoni con una forte sinergia tra Commissione Didattica di Ateneo e Team Qualità (avvio A.A. 2017-18)</a:t>
            </a:r>
          </a:p>
          <a:p>
            <a:r>
              <a:rPr lang="it-IT" sz="2200" dirty="0"/>
              <a:t>Supporto ai Dipartimenti per il Riesame della Ricerca e della Terza Missione</a:t>
            </a:r>
            <a:r>
              <a:rPr lang="it-IT" sz="2200" b="0" dirty="0"/>
              <a:t> (Predisposizione Documentazione, Momenti di incontro e confronto, Supporto alla compilazione della Scheda SUA-RD, Supporto all'Autovalutazione dei Dipartimenti e alla stesura del Piano Strategico Dipartimentale)</a:t>
            </a:r>
          </a:p>
          <a:p>
            <a:endParaRPr lang="it-IT" sz="2200" b="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42DCAA-9FE3-45EA-9713-FB3658D54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Team Qualità Sapienza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22384B2-7E99-4E0A-B9B7-64BA9F72B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L'Assicurazione Qualità Sapienza alla prova dell'Accreditamento - 25/09/2018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7D140DD-E20E-4669-A066-F19B4989C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50F1-8EF7-4700-AF84-40EA8956EB7D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8784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3EC266C-7E76-4DD5-8538-194EE472E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 azioni avviate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95D3C20-6205-43A3-A1ED-58A87CC8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Team Qualità Sapienza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85AA238-9B4A-4933-865F-15E4E0E3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L'Assicurazione Qualità Sapienza alla prova dell'Accreditamento - 25/09/2018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8BF49AE-BEB4-41EC-9E65-31126A9C8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50F1-8EF7-4700-AF84-40EA8956EB7D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B03D2A44-93EE-4B57-985A-186EBF811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1504" y="1055183"/>
            <a:ext cx="10321314" cy="5184576"/>
          </a:xfrm>
        </p:spPr>
        <p:txBody>
          <a:bodyPr/>
          <a:lstStyle/>
          <a:p>
            <a:r>
              <a:rPr lang="it-IT" sz="2200" dirty="0"/>
              <a:t>Creazione di un repository documentale per </a:t>
            </a:r>
            <a:r>
              <a:rPr lang="it-IT" sz="2200" dirty="0" err="1"/>
              <a:t>CdS</a:t>
            </a:r>
            <a:r>
              <a:rPr lang="it-IT" sz="2200" dirty="0"/>
              <a:t> e Dipartimenti</a:t>
            </a:r>
            <a:r>
              <a:rPr lang="it-IT" sz="2200" b="0" dirty="0"/>
              <a:t> (su Google Drive e associato a mail istituzionali per assicurare continuità gestionale e passaggi di consegne affidabili)</a:t>
            </a:r>
          </a:p>
          <a:p>
            <a:r>
              <a:rPr lang="it-IT" sz="2200" dirty="0"/>
              <a:t>Supporto al Monitoraggio tramite la messa a punto </a:t>
            </a:r>
            <a:r>
              <a:rPr lang="it-IT" sz="2200"/>
              <a:t>di un </a:t>
            </a:r>
            <a:r>
              <a:rPr lang="it-IT" sz="2200" dirty="0"/>
              <a:t>Cruscotto degli Indicatori </a:t>
            </a:r>
            <a:r>
              <a:rPr lang="it-IT" sz="2200" b="0" dirty="0"/>
              <a:t>sulla base dei dati ANS e Sapienza per consentire ai </a:t>
            </a:r>
            <a:r>
              <a:rPr lang="it-IT" sz="2200" b="0" dirty="0" err="1"/>
              <a:t>CdS</a:t>
            </a:r>
            <a:r>
              <a:rPr lang="it-IT" sz="2200" b="0" dirty="0"/>
              <a:t> di analizzare sia il posizionamento rispetto agli indicatori per l'accreditamento, sia l'avanzamento delle carriere studenti</a:t>
            </a:r>
          </a:p>
          <a:p>
            <a:r>
              <a:rPr lang="it-IT" sz="2200" dirty="0"/>
              <a:t>Riconoscimento ai Rappresentanti degli Studenti dell'acquisizione di 3CFU</a:t>
            </a:r>
            <a:r>
              <a:rPr lang="it-IT" sz="2200" b="0" dirty="0"/>
              <a:t> come Altre Attività Formative per le attività svolte nell'ambito della rappresentanza studentesca e dell'Assicurazione Qualità</a:t>
            </a:r>
          </a:p>
          <a:p>
            <a:r>
              <a:rPr lang="it-IT" sz="2200" b="0" dirty="0"/>
              <a:t>……………………………………..</a:t>
            </a:r>
          </a:p>
          <a:p>
            <a:r>
              <a:rPr lang="it-IT" sz="2200" b="0" dirty="0"/>
              <a:t>……………………………………..</a:t>
            </a:r>
          </a:p>
        </p:txBody>
      </p:sp>
    </p:spTree>
    <p:extLst>
      <p:ext uri="{BB962C8B-B14F-4D97-AF65-F5344CB8AC3E}">
        <p14:creationId xmlns:p14="http://schemas.microsoft.com/office/powerpoint/2010/main" val="3492174374"/>
      </p:ext>
    </p:extLst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0000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2689</TotalTime>
  <Words>927</Words>
  <Application>Microsoft Office PowerPoint</Application>
  <PresentationFormat>Widescreen</PresentationFormat>
  <Paragraphs>115</Paragraphs>
  <Slides>9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3" baseType="lpstr">
      <vt:lpstr>Arial</vt:lpstr>
      <vt:lpstr>Arial Black</vt:lpstr>
      <vt:lpstr>Calibri</vt:lpstr>
      <vt:lpstr>Struttura predefinita</vt:lpstr>
      <vt:lpstr>   Incontro Nuclei di valutazione di facoltà  18 novembre 2008  </vt:lpstr>
      <vt:lpstr>Questa Presentazione</vt:lpstr>
      <vt:lpstr>La "storia" della Qualità in Sapienza</vt:lpstr>
      <vt:lpstr>L'Assicurazione Qualità in Sapienza - 1</vt:lpstr>
      <vt:lpstr>L'Assicurazione Qualità in Sapienza - 2</vt:lpstr>
      <vt:lpstr>Una linea strategica per il Team Qualità</vt:lpstr>
      <vt:lpstr>Le azioni sviluppate a livello di Ateneo</vt:lpstr>
      <vt:lpstr>Le azioni sviluppate a livello di CdS e Dipartimenti</vt:lpstr>
      <vt:lpstr>Le azioni avviate</vt:lpstr>
    </vt:vector>
  </TitlesOfParts>
  <Company>dma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Meccanica ed Aeronautica</dc:creator>
  <cp:lastModifiedBy>Massimo Tronci</cp:lastModifiedBy>
  <cp:revision>511</cp:revision>
  <cp:lastPrinted>2018-09-25T05:35:19Z</cp:lastPrinted>
  <dcterms:created xsi:type="dcterms:W3CDTF">2006-03-08T11:32:50Z</dcterms:created>
  <dcterms:modified xsi:type="dcterms:W3CDTF">2018-09-25T05:36:32Z</dcterms:modified>
</cp:coreProperties>
</file>